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34" r:id="rId1"/>
  </p:sldMasterIdLst>
  <p:sldIdLst>
    <p:sldId id="257" r:id="rId2"/>
    <p:sldId id="263" r:id="rId3"/>
    <p:sldId id="264" r:id="rId4"/>
    <p:sldId id="266" r:id="rId5"/>
    <p:sldId id="267" r:id="rId6"/>
    <p:sldId id="268" r:id="rId7"/>
    <p:sldId id="269" r:id="rId8"/>
    <p:sldId id="272" r:id="rId9"/>
    <p:sldId id="273" r:id="rId10"/>
    <p:sldId id="277" r:id="rId11"/>
    <p:sldId id="280" r:id="rId12"/>
    <p:sldId id="281" r:id="rId13"/>
    <p:sldId id="28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jp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a:xfrm>
            <a:off x="2692397" y="5037663"/>
            <a:ext cx="5214635" cy="279400"/>
          </a:xfrm>
        </p:spPr>
        <p:txBody>
          <a:bodyPr/>
          <a:lstStyle/>
          <a:p>
            <a:endParaRPr lang="en-IN" dirty="0"/>
          </a:p>
        </p:txBody>
      </p:sp>
      <p:sp>
        <p:nvSpPr>
          <p:cNvPr id="6" name="Slide Number Placeholder 5"/>
          <p:cNvSpPr>
            <a:spLocks noGrp="1"/>
          </p:cNvSpPr>
          <p:nvPr>
            <p:ph type="sldNum" sz="quarter" idx="12"/>
          </p:nvPr>
        </p:nvSpPr>
        <p:spPr>
          <a:xfrm>
            <a:off x="8956900" y="5037663"/>
            <a:ext cx="551167" cy="279400"/>
          </a:xfrm>
        </p:spPr>
        <p:txBody>
          <a:bodyPr/>
          <a:lstStyle/>
          <a:p>
            <a:fld id="{7E30F22F-4EAE-46C7-949C-804434A566F5}" type="slidenum">
              <a:rPr lang="en-IN" smtClean="0"/>
              <a:t>‹#›</a:t>
            </a:fld>
            <a:endParaRPr lang="en-IN" dirty="0"/>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69219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7E30F22F-4EAE-46C7-949C-804434A566F5}" type="slidenum">
              <a:rPr lang="en-IN" smtClean="0"/>
              <a:t>‹#›</a:t>
            </a:fld>
            <a:endParaRPr lang="en-IN" dirty="0"/>
          </a:p>
        </p:txBody>
      </p:sp>
    </p:spTree>
    <p:extLst>
      <p:ext uri="{BB962C8B-B14F-4D97-AF65-F5344CB8AC3E}">
        <p14:creationId xmlns:p14="http://schemas.microsoft.com/office/powerpoint/2010/main" val="3948010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E30F22F-4EAE-46C7-949C-804434A566F5}" type="slidenum">
              <a:rPr lang="en-IN" smtClean="0"/>
              <a:t>‹#›</a:t>
            </a:fld>
            <a:endParaRPr lang="en-IN" dirty="0"/>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85828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E30F22F-4EAE-46C7-949C-804434A566F5}" type="slidenum">
              <a:rPr lang="en-IN" smtClean="0"/>
              <a:t>‹#›</a:t>
            </a:fld>
            <a:endParaRPr lang="en-IN"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94409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E30F22F-4EAE-46C7-949C-804434A566F5}" type="slidenum">
              <a:rPr lang="en-IN" smtClean="0"/>
              <a:t>‹#›</a:t>
            </a:fld>
            <a:endParaRPr lang="en-IN" dirty="0"/>
          </a:p>
        </p:txBody>
      </p:sp>
    </p:spTree>
    <p:extLst>
      <p:ext uri="{BB962C8B-B14F-4D97-AF65-F5344CB8AC3E}">
        <p14:creationId xmlns:p14="http://schemas.microsoft.com/office/powerpoint/2010/main" val="40028537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E30F22F-4EAE-46C7-949C-804434A566F5}" type="slidenum">
              <a:rPr lang="en-IN" smtClean="0"/>
              <a:t>‹#›</a:t>
            </a:fld>
            <a:endParaRPr lang="en-IN"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00989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E30F22F-4EAE-46C7-949C-804434A566F5}" type="slidenum">
              <a:rPr lang="en-IN" smtClean="0"/>
              <a:t>‹#›</a:t>
            </a:fld>
            <a:endParaRPr lang="en-IN" dirty="0"/>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434614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E30F22F-4EAE-46C7-949C-804434A566F5}" type="slidenum">
              <a:rPr lang="en-IN" smtClean="0"/>
              <a:t>‹#›</a:t>
            </a:fld>
            <a:endParaRPr lang="en-IN"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905728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E30F22F-4EAE-46C7-949C-804434A566F5}" type="slidenum">
              <a:rPr lang="en-IN" smtClean="0"/>
              <a:t>‹#›</a:t>
            </a:fld>
            <a:endParaRPr lang="en-IN" dirty="0"/>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3671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E30F22F-4EAE-46C7-949C-804434A566F5}" type="slidenum">
              <a:rPr lang="en-IN" smtClean="0"/>
              <a:t>‹#›</a:t>
            </a:fld>
            <a:endParaRPr lang="en-IN" dirty="0"/>
          </a:p>
        </p:txBody>
      </p:sp>
    </p:spTree>
    <p:extLst>
      <p:ext uri="{BB962C8B-B14F-4D97-AF65-F5344CB8AC3E}">
        <p14:creationId xmlns:p14="http://schemas.microsoft.com/office/powerpoint/2010/main" val="895505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E30F22F-4EAE-46C7-949C-804434A566F5}" type="slidenum">
              <a:rPr lang="en-IN" smtClean="0"/>
              <a:t>‹#›</a:t>
            </a:fld>
            <a:endParaRPr lang="en-IN" dirty="0"/>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03011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7E30F22F-4EAE-46C7-949C-804434A566F5}" type="slidenum">
              <a:rPr lang="en-IN" smtClean="0"/>
              <a:t>‹#›</a:t>
            </a:fld>
            <a:endParaRPr lang="en-IN" dirty="0"/>
          </a:p>
        </p:txBody>
      </p:sp>
    </p:spTree>
    <p:extLst>
      <p:ext uri="{BB962C8B-B14F-4D97-AF65-F5344CB8AC3E}">
        <p14:creationId xmlns:p14="http://schemas.microsoft.com/office/powerpoint/2010/main" val="2587489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7E30F22F-4EAE-46C7-949C-804434A566F5}" type="slidenum">
              <a:rPr lang="en-IN" smtClean="0"/>
              <a:t>‹#›</a:t>
            </a:fld>
            <a:endParaRPr lang="en-IN" dirty="0"/>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2280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7E30F22F-4EAE-46C7-949C-804434A566F5}" type="slidenum">
              <a:rPr lang="en-IN" smtClean="0"/>
              <a:t>‹#›</a:t>
            </a:fld>
            <a:endParaRPr lang="en-IN"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21312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7E30F22F-4EAE-46C7-949C-804434A566F5}" type="slidenum">
              <a:rPr lang="en-IN" smtClean="0"/>
              <a:t>‹#›</a:t>
            </a:fld>
            <a:endParaRPr lang="en-IN" dirty="0"/>
          </a:p>
        </p:txBody>
      </p:sp>
    </p:spTree>
    <p:extLst>
      <p:ext uri="{BB962C8B-B14F-4D97-AF65-F5344CB8AC3E}">
        <p14:creationId xmlns:p14="http://schemas.microsoft.com/office/powerpoint/2010/main" val="3276251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7E30F22F-4EAE-46C7-949C-804434A566F5}" type="slidenum">
              <a:rPr lang="en-IN" smtClean="0"/>
              <a:t>‹#›</a:t>
            </a:fld>
            <a:endParaRPr lang="en-IN" dirty="0"/>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3563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EBF1-EC25-42F9-BCEB-C25FB2E69358}" type="datetimeFigureOut">
              <a:rPr lang="en-IN" smtClean="0"/>
              <a:t>30-12-2021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7E30F22F-4EAE-46C7-949C-804434A566F5}" type="slidenum">
              <a:rPr lang="en-IN" smtClean="0"/>
              <a:t>‹#›</a:t>
            </a:fld>
            <a:endParaRPr lang="en-IN" dirty="0"/>
          </a:p>
        </p:txBody>
      </p:sp>
    </p:spTree>
    <p:extLst>
      <p:ext uri="{BB962C8B-B14F-4D97-AF65-F5344CB8AC3E}">
        <p14:creationId xmlns:p14="http://schemas.microsoft.com/office/powerpoint/2010/main" val="2310845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69AEBF1-EC25-42F9-BCEB-C25FB2E69358}" type="datetimeFigureOut">
              <a:rPr lang="en-IN" smtClean="0"/>
              <a:t>30-12-2021</a:t>
            </a:fld>
            <a:endParaRPr lang="en-IN"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E30F22F-4EAE-46C7-949C-804434A566F5}" type="slidenum">
              <a:rPr lang="en-IN" smtClean="0"/>
              <a:t>‹#›</a:t>
            </a:fld>
            <a:endParaRPr lang="en-IN" dirty="0"/>
          </a:p>
        </p:txBody>
      </p:sp>
    </p:spTree>
    <p:extLst>
      <p:ext uri="{BB962C8B-B14F-4D97-AF65-F5344CB8AC3E}">
        <p14:creationId xmlns:p14="http://schemas.microsoft.com/office/powerpoint/2010/main" val="1399516160"/>
      </p:ext>
    </p:extLst>
  </p:cSld>
  <p:clrMap bg1="lt1" tx1="dk1" bg2="lt2" tx2="dk2" accent1="accent1" accent2="accent2" accent3="accent3" accent4="accent4" accent5="accent5" accent6="accent6" hlink="hlink" folHlink="folHlink"/>
  <p:sldLayoutIdLst>
    <p:sldLayoutId id="2147484035" r:id="rId1"/>
    <p:sldLayoutId id="2147484036" r:id="rId2"/>
    <p:sldLayoutId id="2147484037" r:id="rId3"/>
    <p:sldLayoutId id="2147484038" r:id="rId4"/>
    <p:sldLayoutId id="2147484039" r:id="rId5"/>
    <p:sldLayoutId id="2147484040" r:id="rId6"/>
    <p:sldLayoutId id="2147484041" r:id="rId7"/>
    <p:sldLayoutId id="2147484042" r:id="rId8"/>
    <p:sldLayoutId id="2147484043" r:id="rId9"/>
    <p:sldLayoutId id="2147484044" r:id="rId10"/>
    <p:sldLayoutId id="2147484045" r:id="rId11"/>
    <p:sldLayoutId id="2147484046" r:id="rId12"/>
    <p:sldLayoutId id="2147484047" r:id="rId13"/>
    <p:sldLayoutId id="2147484048" r:id="rId14"/>
    <p:sldLayoutId id="2147484049" r:id="rId15"/>
    <p:sldLayoutId id="2147484050" r:id="rId16"/>
    <p:sldLayoutId id="2147484051"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6BF80CB-7701-4C16-B93C-53BE1CF1B931}"/>
              </a:ext>
            </a:extLst>
          </p:cNvPr>
          <p:cNvSpPr/>
          <p:nvPr/>
        </p:nvSpPr>
        <p:spPr>
          <a:xfrm>
            <a:off x="6357257" y="5602808"/>
            <a:ext cx="5651864" cy="584775"/>
          </a:xfrm>
          <a:prstGeom prst="rect">
            <a:avLst/>
          </a:prstGeom>
          <a:noFill/>
        </p:spPr>
        <p:txBody>
          <a:bodyPr wrap="square" lIns="91440" tIns="45720" rIns="91440" bIns="45720">
            <a:spAutoFit/>
          </a:bodyPr>
          <a:lstStyle/>
          <a:p>
            <a:pPr algn="ctr"/>
            <a:r>
              <a:rPr lang="en-IN" sz="3200" b="1" i="1" dirty="0">
                <a:ln w="9525">
                  <a:solidFill>
                    <a:schemeClr val="bg1"/>
                  </a:solidFill>
                  <a:prstDash val="solid"/>
                </a:ln>
                <a:latin typeface="Arial" panose="020B0604020202020204" pitchFamily="34" charset="0"/>
                <a:cs typeface="Arial" panose="020B0604020202020204" pitchFamily="34" charset="0"/>
              </a:rPr>
              <a:t>Presented by Junaid Shaikh</a:t>
            </a:r>
          </a:p>
        </p:txBody>
      </p:sp>
      <p:sp>
        <p:nvSpPr>
          <p:cNvPr id="14" name="Rectangle 13">
            <a:extLst>
              <a:ext uri="{FF2B5EF4-FFF2-40B4-BE49-F238E27FC236}">
                <a16:creationId xmlns:a16="http://schemas.microsoft.com/office/drawing/2014/main" id="{57EDB9BC-9BA0-41CA-A5B1-F9ED4D86BC37}"/>
              </a:ext>
            </a:extLst>
          </p:cNvPr>
          <p:cNvSpPr/>
          <p:nvPr/>
        </p:nvSpPr>
        <p:spPr>
          <a:xfrm>
            <a:off x="896010" y="-52858"/>
            <a:ext cx="10922493" cy="1446550"/>
          </a:xfrm>
          <a:prstGeom prst="rect">
            <a:avLst/>
          </a:prstGeom>
          <a:noFill/>
        </p:spPr>
        <p:txBody>
          <a:bodyPr wrap="square" lIns="91440" tIns="45720" rIns="91440" bIns="45720">
            <a:spAutoFit/>
          </a:bodyPr>
          <a:lstStyle/>
          <a:p>
            <a:pPr algn="ctr"/>
            <a:endParaRPr lang="en-US" sz="4400" b="1" i="1" u="sng" dirty="0">
              <a:ln w="9525">
                <a:solidFill>
                  <a:schemeClr val="bg1"/>
                </a:solidFill>
                <a:prstDash val="solid"/>
              </a:ln>
              <a:solidFill>
                <a:schemeClr val="accent4">
                  <a:lumMod val="75000"/>
                </a:schemeClr>
              </a:solidFill>
              <a:effectLst>
                <a:outerShdw blurRad="12700" dist="38100" dir="2700000" algn="tl" rotWithShape="0">
                  <a:schemeClr val="bg1">
                    <a:lumMod val="50000"/>
                  </a:schemeClr>
                </a:outerShdw>
              </a:effectLst>
            </a:endParaRPr>
          </a:p>
          <a:p>
            <a:pPr algn="ctr"/>
            <a:r>
              <a:rPr lang="en-US" sz="4400" b="1" i="1" dirty="0">
                <a:ln w="9525">
                  <a:solidFill>
                    <a:schemeClr val="bg1"/>
                  </a:solidFill>
                  <a:prstDash val="solid"/>
                </a:ln>
                <a:latin typeface="Arial" panose="020B0604020202020204" pitchFamily="34" charset="0"/>
                <a:cs typeface="Arial" panose="020B0604020202020204" pitchFamily="34" charset="0"/>
              </a:rPr>
              <a:t>Rating Prediction Project</a:t>
            </a:r>
            <a:endParaRPr lang="en-IN" sz="4400" b="1" i="1" cap="none" spc="0" dirty="0">
              <a:ln w="12700" cmpd="sng">
                <a:solidFill>
                  <a:schemeClr val="accent4"/>
                </a:solidFill>
                <a:prstDash val="solid"/>
              </a:ln>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CE244422-D8AC-4E3F-9A89-3321B92FD5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5453" y="1958925"/>
            <a:ext cx="6187736" cy="3229161"/>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1050687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254F630-15A2-4B21-AEFF-EDF8EA4F4328}"/>
              </a:ext>
            </a:extLst>
          </p:cNvPr>
          <p:cNvPicPr>
            <a:picLocks noChangeAspect="1"/>
          </p:cNvPicPr>
          <p:nvPr/>
        </p:nvPicPr>
        <p:blipFill>
          <a:blip r:embed="rId2"/>
          <a:stretch>
            <a:fillRect/>
          </a:stretch>
        </p:blipFill>
        <p:spPr>
          <a:xfrm>
            <a:off x="992020" y="634916"/>
            <a:ext cx="2531109" cy="1929971"/>
          </a:xfrm>
          <a:prstGeom prst="rect">
            <a:avLst/>
          </a:prstGeom>
        </p:spPr>
      </p:pic>
      <p:pic>
        <p:nvPicPr>
          <p:cNvPr id="8" name="Picture 7">
            <a:extLst>
              <a:ext uri="{FF2B5EF4-FFF2-40B4-BE49-F238E27FC236}">
                <a16:creationId xmlns:a16="http://schemas.microsoft.com/office/drawing/2014/main" id="{6EFFA5D4-DF77-42D1-A145-749AE5386B7F}"/>
              </a:ext>
            </a:extLst>
          </p:cNvPr>
          <p:cNvPicPr>
            <a:picLocks noChangeAspect="1"/>
          </p:cNvPicPr>
          <p:nvPr/>
        </p:nvPicPr>
        <p:blipFill>
          <a:blip r:embed="rId3"/>
          <a:stretch>
            <a:fillRect/>
          </a:stretch>
        </p:blipFill>
        <p:spPr>
          <a:xfrm>
            <a:off x="4706005" y="634916"/>
            <a:ext cx="2531110" cy="1929972"/>
          </a:xfrm>
          <a:prstGeom prst="rect">
            <a:avLst/>
          </a:prstGeom>
        </p:spPr>
      </p:pic>
      <p:pic>
        <p:nvPicPr>
          <p:cNvPr id="4" name="Picture 3">
            <a:extLst>
              <a:ext uri="{FF2B5EF4-FFF2-40B4-BE49-F238E27FC236}">
                <a16:creationId xmlns:a16="http://schemas.microsoft.com/office/drawing/2014/main" id="{04E479F6-26E5-4AA1-9CAF-EED154FF0663}"/>
              </a:ext>
            </a:extLst>
          </p:cNvPr>
          <p:cNvPicPr>
            <a:picLocks noChangeAspect="1"/>
          </p:cNvPicPr>
          <p:nvPr/>
        </p:nvPicPr>
        <p:blipFill>
          <a:blip r:embed="rId4"/>
          <a:stretch>
            <a:fillRect/>
          </a:stretch>
        </p:blipFill>
        <p:spPr>
          <a:xfrm>
            <a:off x="8474710" y="634916"/>
            <a:ext cx="2477481" cy="1929971"/>
          </a:xfrm>
          <a:prstGeom prst="rect">
            <a:avLst/>
          </a:prstGeom>
        </p:spPr>
      </p:pic>
      <p:pic>
        <p:nvPicPr>
          <p:cNvPr id="5" name="Picture 4">
            <a:extLst>
              <a:ext uri="{FF2B5EF4-FFF2-40B4-BE49-F238E27FC236}">
                <a16:creationId xmlns:a16="http://schemas.microsoft.com/office/drawing/2014/main" id="{8659ECDD-5177-4280-8EF0-6B12BD761A91}"/>
              </a:ext>
            </a:extLst>
          </p:cNvPr>
          <p:cNvPicPr>
            <a:picLocks noChangeAspect="1"/>
          </p:cNvPicPr>
          <p:nvPr/>
        </p:nvPicPr>
        <p:blipFill>
          <a:blip r:embed="rId5"/>
          <a:stretch>
            <a:fillRect/>
          </a:stretch>
        </p:blipFill>
        <p:spPr>
          <a:xfrm>
            <a:off x="2683446" y="2785660"/>
            <a:ext cx="2504120" cy="1929971"/>
          </a:xfrm>
          <a:prstGeom prst="rect">
            <a:avLst/>
          </a:prstGeom>
        </p:spPr>
      </p:pic>
      <p:pic>
        <p:nvPicPr>
          <p:cNvPr id="7" name="Picture 6">
            <a:extLst>
              <a:ext uri="{FF2B5EF4-FFF2-40B4-BE49-F238E27FC236}">
                <a16:creationId xmlns:a16="http://schemas.microsoft.com/office/drawing/2014/main" id="{67A1C6C4-803B-415A-ACDA-63DE5A98C869}"/>
              </a:ext>
            </a:extLst>
          </p:cNvPr>
          <p:cNvPicPr>
            <a:picLocks noChangeAspect="1"/>
          </p:cNvPicPr>
          <p:nvPr/>
        </p:nvPicPr>
        <p:blipFill>
          <a:blip r:embed="rId6"/>
          <a:stretch>
            <a:fillRect/>
          </a:stretch>
        </p:blipFill>
        <p:spPr>
          <a:xfrm>
            <a:off x="6427229" y="2747047"/>
            <a:ext cx="2499243" cy="1929971"/>
          </a:xfrm>
          <a:prstGeom prst="rect">
            <a:avLst/>
          </a:prstGeom>
        </p:spPr>
      </p:pic>
      <p:sp>
        <p:nvSpPr>
          <p:cNvPr id="9" name="TextBox 8">
            <a:extLst>
              <a:ext uri="{FF2B5EF4-FFF2-40B4-BE49-F238E27FC236}">
                <a16:creationId xmlns:a16="http://schemas.microsoft.com/office/drawing/2014/main" id="{F2C0E5AB-4B1C-4483-89A7-339531EF0C21}"/>
              </a:ext>
            </a:extLst>
          </p:cNvPr>
          <p:cNvSpPr txBox="1"/>
          <p:nvPr/>
        </p:nvSpPr>
        <p:spPr>
          <a:xfrm>
            <a:off x="604837" y="4936405"/>
            <a:ext cx="10982325" cy="1110753"/>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
            </a:pPr>
            <a:r>
              <a:rPr lang="en-IN" sz="1900" dirty="0">
                <a:ln w="9525">
                  <a:solidFill>
                    <a:schemeClr val="bg1"/>
                  </a:solidFill>
                  <a:prstDash val="solid"/>
                </a:ln>
                <a:latin typeface="Arial" panose="020B0604020202020204" pitchFamily="34" charset="0"/>
                <a:cs typeface="Arial" panose="020B0604020202020204" pitchFamily="34" charset="0"/>
              </a:rPr>
              <a:t>From the above plots we can clearly see the words which are indication of Reviewer's opinion on products.</a:t>
            </a:r>
          </a:p>
          <a:p>
            <a:pPr marL="342900" lvl="0" indent="-342900">
              <a:lnSpc>
                <a:spcPct val="107000"/>
              </a:lnSpc>
              <a:spcAft>
                <a:spcPts val="800"/>
              </a:spcAft>
              <a:buFont typeface="Wingdings" panose="05000000000000000000" pitchFamily="2" charset="2"/>
              <a:buChar char=""/>
            </a:pPr>
            <a:r>
              <a:rPr lang="en-IN" sz="1900" dirty="0">
                <a:ln w="9525">
                  <a:solidFill>
                    <a:schemeClr val="bg1"/>
                  </a:solidFill>
                  <a:prstDash val="solid"/>
                </a:ln>
                <a:latin typeface="Arial" panose="020B0604020202020204" pitchFamily="34" charset="0"/>
                <a:cs typeface="Arial" panose="020B0604020202020204" pitchFamily="34" charset="0"/>
              </a:rPr>
              <a:t>Here most frequent words used for each Rating is displayed in the word cloud.</a:t>
            </a:r>
          </a:p>
        </p:txBody>
      </p:sp>
    </p:spTree>
    <p:extLst>
      <p:ext uri="{BB962C8B-B14F-4D97-AF65-F5344CB8AC3E}">
        <p14:creationId xmlns:p14="http://schemas.microsoft.com/office/powerpoint/2010/main" val="7090577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02870-CBCE-4436-BAAF-904D0252AD32}"/>
              </a:ext>
            </a:extLst>
          </p:cNvPr>
          <p:cNvSpPr>
            <a:spLocks noGrp="1"/>
          </p:cNvSpPr>
          <p:nvPr>
            <p:ph type="title"/>
          </p:nvPr>
        </p:nvSpPr>
        <p:spPr/>
        <p:txBody>
          <a:bodyPr>
            <a:normAutofit/>
          </a:bodyPr>
          <a:lstStyle/>
          <a:p>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Analysis</a:t>
            </a:r>
            <a:r>
              <a:rPr lang="en-IN" sz="4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t>
            </a:r>
            <a:endParaRPr lang="en-IN" dirty="0"/>
          </a:p>
        </p:txBody>
      </p:sp>
      <p:sp>
        <p:nvSpPr>
          <p:cNvPr id="3" name="Content Placeholder 2">
            <a:extLst>
              <a:ext uri="{FF2B5EF4-FFF2-40B4-BE49-F238E27FC236}">
                <a16:creationId xmlns:a16="http://schemas.microsoft.com/office/drawing/2014/main" id="{63FCFB32-3510-43D4-AAB2-71B362174262}"/>
              </a:ext>
            </a:extLst>
          </p:cNvPr>
          <p:cNvSpPr>
            <a:spLocks noGrp="1"/>
          </p:cNvSpPr>
          <p:nvPr>
            <p:ph idx="1"/>
          </p:nvPr>
        </p:nvSpPr>
        <p:spPr>
          <a:noFill/>
          <a:ln>
            <a:solidFill>
              <a:schemeClr val="bg1"/>
            </a:solidFill>
          </a:ln>
        </p:spPr>
        <p:style>
          <a:lnRef idx="2">
            <a:schemeClr val="accent2"/>
          </a:lnRef>
          <a:fillRef idx="1">
            <a:schemeClr val="lt1"/>
          </a:fillRef>
          <a:effectRef idx="0">
            <a:schemeClr val="accent2"/>
          </a:effectRef>
          <a:fontRef idx="minor">
            <a:schemeClr val="dk1"/>
          </a:fontRef>
        </p:style>
        <p:txBody>
          <a:bodyPr>
            <a:normAutofit fontScale="62500" lnSpcReduction="20000"/>
          </a:bodyPr>
          <a:lstStyle/>
          <a:p>
            <a:pPr marL="342900" lvl="0" indent="-342900">
              <a:lnSpc>
                <a:spcPct val="107000"/>
              </a:lnSpc>
              <a:buFont typeface="Wingdings" panose="05000000000000000000" pitchFamily="2" charset="2"/>
              <a:buChar char=""/>
            </a:pPr>
            <a:r>
              <a:rPr lang="en-IN" sz="2700" dirty="0">
                <a:ln w="9525">
                  <a:solidFill>
                    <a:schemeClr val="bg1"/>
                  </a:solidFill>
                  <a:prstDash val="solid"/>
                </a:ln>
                <a:solidFill>
                  <a:schemeClr val="tx1"/>
                </a:solidFill>
                <a:latin typeface="Arial" panose="020B0604020202020204" pitchFamily="34" charset="0"/>
                <a:cs typeface="Arial" panose="020B0604020202020204" pitchFamily="34" charset="0"/>
              </a:rPr>
              <a:t>This project is more about exploration, feature engineering and classification that can be done on this data. Since the data set is huge and includes multiclassification of ratings, we can do good amount of data exploration and derive some interesting features using the review text column available. </a:t>
            </a:r>
          </a:p>
          <a:p>
            <a:pPr marL="342900" lvl="0" indent="-342900">
              <a:lnSpc>
                <a:spcPct val="107000"/>
              </a:lnSpc>
              <a:buFont typeface="Wingdings" panose="05000000000000000000" pitchFamily="2" charset="2"/>
              <a:buChar char=""/>
            </a:pPr>
            <a:r>
              <a:rPr lang="en-IN" sz="2700" dirty="0">
                <a:ln w="9525">
                  <a:solidFill>
                    <a:schemeClr val="bg1"/>
                  </a:solidFill>
                  <a:prstDash val="solid"/>
                </a:ln>
                <a:solidFill>
                  <a:schemeClr val="tx1"/>
                </a:solidFill>
                <a:latin typeface="Arial" panose="020B0604020202020204" pitchFamily="34" charset="0"/>
                <a:cs typeface="Arial" panose="020B0604020202020204" pitchFamily="34" charset="0"/>
              </a:rPr>
              <a:t>Just make the reviews more appropriate so that we’ll get less word to process and get more accuracy. </a:t>
            </a:r>
          </a:p>
          <a:p>
            <a:pPr marL="342900" lvl="0" indent="-342900">
              <a:lnSpc>
                <a:spcPct val="107000"/>
              </a:lnSpc>
              <a:buFont typeface="Wingdings" panose="05000000000000000000" pitchFamily="2" charset="2"/>
              <a:buChar char=""/>
            </a:pPr>
            <a:r>
              <a:rPr lang="en-IN" sz="2700" dirty="0">
                <a:ln w="9525">
                  <a:solidFill>
                    <a:schemeClr val="bg1"/>
                  </a:solidFill>
                  <a:prstDash val="solid"/>
                </a:ln>
                <a:solidFill>
                  <a:schemeClr val="tx1"/>
                </a:solidFill>
                <a:latin typeface="Arial" panose="020B0604020202020204" pitchFamily="34" charset="0"/>
                <a:cs typeface="Arial" panose="020B0604020202020204" pitchFamily="34" charset="0"/>
              </a:rPr>
              <a:t>Removed extra spaces, converted email address into email keyword, likely wise phone number etc. Tried to make Reviews small and more appropriate as much as it was possible.</a:t>
            </a:r>
          </a:p>
          <a:p>
            <a:pPr marL="342900" lvl="0" indent="-342900">
              <a:lnSpc>
                <a:spcPct val="107000"/>
              </a:lnSpc>
              <a:buFont typeface="Wingdings" panose="05000000000000000000" pitchFamily="2" charset="2"/>
              <a:buChar char=""/>
            </a:pPr>
            <a:r>
              <a:rPr lang="en-IN" sz="2700" dirty="0">
                <a:ln w="9525">
                  <a:solidFill>
                    <a:schemeClr val="bg1"/>
                  </a:solidFill>
                  <a:prstDash val="solid"/>
                </a:ln>
                <a:solidFill>
                  <a:schemeClr val="tx1"/>
                </a:solidFill>
                <a:latin typeface="Arial" panose="020B0604020202020204" pitchFamily="34" charset="0"/>
                <a:cs typeface="Arial" panose="020B0604020202020204" pitchFamily="34" charset="0"/>
              </a:rPr>
              <a:t>After getting a cleaned data used TF-IDF vectorizer. It’ll help to transform the text data to feature vector which can be used as input in our modelling. It is a common algorithm to transform text into numbers. It measures the originality of a word by comparing the frequency of appearance of a word in a document with the number of documents the words appear in.</a:t>
            </a:r>
          </a:p>
          <a:p>
            <a:pPr marL="0" lvl="0" indent="0">
              <a:lnSpc>
                <a:spcPct val="107000"/>
              </a:lnSpc>
              <a:buNone/>
            </a:pPr>
            <a:endParaRPr lang="en-IN" sz="2200" dirty="0">
              <a:effectLst/>
              <a:latin typeface="Century" panose="020406040505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253451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BCA39-8709-4BCB-8A1D-52A338FF6ED8}"/>
              </a:ext>
            </a:extLst>
          </p:cNvPr>
          <p:cNvSpPr>
            <a:spLocks noGrp="1"/>
          </p:cNvSpPr>
          <p:nvPr>
            <p:ph type="title"/>
          </p:nvPr>
        </p:nvSpPr>
        <p:spPr/>
        <p:txBody>
          <a:bodyPr>
            <a:normAutofit/>
          </a:bodyPr>
          <a:lstStyle/>
          <a:p>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Model</a:t>
            </a:r>
            <a:r>
              <a:rPr lang="en-IN" sz="4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a:t>
            </a:r>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Building</a:t>
            </a:r>
            <a:endParaRPr lang="en-IN" dirty="0"/>
          </a:p>
        </p:txBody>
      </p:sp>
      <p:sp>
        <p:nvSpPr>
          <p:cNvPr id="3" name="Content Placeholder 2">
            <a:extLst>
              <a:ext uri="{FF2B5EF4-FFF2-40B4-BE49-F238E27FC236}">
                <a16:creationId xmlns:a16="http://schemas.microsoft.com/office/drawing/2014/main" id="{716A6FBF-EB84-486F-B368-30675D45BE16}"/>
              </a:ext>
            </a:extLst>
          </p:cNvPr>
          <p:cNvSpPr>
            <a:spLocks noGrp="1"/>
          </p:cNvSpPr>
          <p:nvPr>
            <p:ph idx="1"/>
          </p:nvPr>
        </p:nvSpPr>
        <p:spPr>
          <a:noFill/>
          <a:ln>
            <a:solidFill>
              <a:schemeClr val="bg1"/>
            </a:solidFill>
          </a:ln>
        </p:spPr>
        <p:style>
          <a:lnRef idx="2">
            <a:schemeClr val="accent2"/>
          </a:lnRef>
          <a:fillRef idx="1">
            <a:schemeClr val="lt1"/>
          </a:fillRef>
          <a:effectRef idx="0">
            <a:schemeClr val="accent2"/>
          </a:effectRef>
          <a:fontRef idx="minor">
            <a:schemeClr val="dk1"/>
          </a:fontRef>
        </p:style>
        <p:txBody>
          <a:bodyPr>
            <a:normAutofit/>
          </a:bodyPr>
          <a:lstStyle/>
          <a:p>
            <a:pPr>
              <a:lnSpc>
                <a:spcPct val="107000"/>
              </a:lnSpc>
              <a:spcAft>
                <a:spcPts val="800"/>
              </a:spcAft>
            </a:pPr>
            <a:r>
              <a:rPr lang="en-IN" sz="1700" dirty="0">
                <a:ln w="9525">
                  <a:solidFill>
                    <a:schemeClr val="bg1"/>
                  </a:solidFill>
                  <a:prstDash val="solid"/>
                </a:ln>
                <a:solidFill>
                  <a:schemeClr val="tx1"/>
                </a:solidFill>
                <a:latin typeface="Arial" panose="020B0604020202020204" pitchFamily="34" charset="0"/>
                <a:cs typeface="Arial" panose="020B0604020202020204" pitchFamily="34" charset="0"/>
              </a:rPr>
              <a:t>In this NLP based project we need to predict ratings which are multi-classifiers. I have converted the text into vectors using TFIDF vectorizer and separated our feature and labels then build the models.</a:t>
            </a:r>
          </a:p>
          <a:p>
            <a:pPr marL="342900" lvl="0" indent="-342900">
              <a:lnSpc>
                <a:spcPct val="107000"/>
              </a:lnSpc>
              <a:spcAft>
                <a:spcPts val="800"/>
              </a:spcAft>
              <a:buFont typeface="Wingdings" panose="05000000000000000000" pitchFamily="2" charset="2"/>
              <a:buChar char=""/>
            </a:pPr>
            <a:r>
              <a:rPr lang="en-IN" sz="1700" dirty="0">
                <a:ln w="9525">
                  <a:solidFill>
                    <a:schemeClr val="bg1"/>
                  </a:solidFill>
                  <a:prstDash val="solid"/>
                </a:ln>
                <a:solidFill>
                  <a:schemeClr val="tx1"/>
                </a:solidFill>
                <a:latin typeface="Arial" panose="020B0604020202020204" pitchFamily="34" charset="0"/>
                <a:cs typeface="Arial" panose="020B0604020202020204" pitchFamily="34" charset="0"/>
              </a:rPr>
              <a:t>All the algorithms are giving good cv scores. Among these algorithms I am selecting ExtraTreesClassifier as best fitting algorithm for our final model as it is giving least difference between accuracy and cv score.</a:t>
            </a:r>
          </a:p>
          <a:p>
            <a:endParaRPr lang="en-IN" dirty="0"/>
          </a:p>
        </p:txBody>
      </p:sp>
    </p:spTree>
    <p:extLst>
      <p:ext uri="{BB962C8B-B14F-4D97-AF65-F5344CB8AC3E}">
        <p14:creationId xmlns:p14="http://schemas.microsoft.com/office/powerpoint/2010/main" val="249753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B2A3F-4369-4662-8B2C-02F221AADF41}"/>
              </a:ext>
            </a:extLst>
          </p:cNvPr>
          <p:cNvSpPr>
            <a:spLocks noGrp="1"/>
          </p:cNvSpPr>
          <p:nvPr>
            <p:ph type="title" idx="4294967295"/>
          </p:nvPr>
        </p:nvSpPr>
        <p:spPr>
          <a:xfrm>
            <a:off x="860891" y="591670"/>
            <a:ext cx="9652000" cy="749300"/>
          </a:xfrm>
        </p:spPr>
        <p:txBody>
          <a:bodyPr>
            <a:normAutofit/>
          </a:bodyPr>
          <a:lstStyle/>
          <a:p>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Conclusion</a:t>
            </a:r>
            <a:endParaRPr lang="en-IN" dirty="0"/>
          </a:p>
        </p:txBody>
      </p:sp>
      <p:sp>
        <p:nvSpPr>
          <p:cNvPr id="3" name="Content Placeholder 2">
            <a:extLst>
              <a:ext uri="{FF2B5EF4-FFF2-40B4-BE49-F238E27FC236}">
                <a16:creationId xmlns:a16="http://schemas.microsoft.com/office/drawing/2014/main" id="{F1F0CA3D-FB2D-4660-B051-64C35B18662A}"/>
              </a:ext>
            </a:extLst>
          </p:cNvPr>
          <p:cNvSpPr>
            <a:spLocks noGrp="1"/>
          </p:cNvSpPr>
          <p:nvPr>
            <p:ph idx="4294967295"/>
          </p:nvPr>
        </p:nvSpPr>
        <p:spPr>
          <a:xfrm>
            <a:off x="779929" y="1445093"/>
            <a:ext cx="9813925" cy="4821237"/>
          </a:xfrm>
          <a:noFill/>
          <a:ln>
            <a:solidFill>
              <a:schemeClr val="bg1"/>
            </a:solidFill>
          </a:ln>
        </p:spPr>
        <p:style>
          <a:lnRef idx="2">
            <a:schemeClr val="accent2"/>
          </a:lnRef>
          <a:fillRef idx="1">
            <a:schemeClr val="lt1"/>
          </a:fillRef>
          <a:effectRef idx="0">
            <a:schemeClr val="accent2"/>
          </a:effectRef>
          <a:fontRef idx="minor">
            <a:schemeClr val="dk1"/>
          </a:fontRef>
        </p:style>
        <p:txBody>
          <a:bodyPr>
            <a:normAutofit fontScale="92500" lnSpcReduction="10000"/>
          </a:bodyPr>
          <a:lstStyle/>
          <a:p>
            <a:pPr>
              <a:lnSpc>
                <a:spcPct val="107000"/>
              </a:lnSpc>
              <a:spcBef>
                <a:spcPts val="300"/>
              </a:spcBef>
              <a:spcAft>
                <a:spcPts val="300"/>
              </a:spcAft>
              <a:buFont typeface="Wingdings" panose="05000000000000000000" pitchFamily="2" charset="2"/>
              <a:buChar char="ü"/>
            </a:pPr>
            <a:r>
              <a:rPr lang="en-IN" sz="2200" dirty="0">
                <a:ln w="9525">
                  <a:solidFill>
                    <a:schemeClr val="bg1"/>
                  </a:solidFill>
                  <a:prstDash val="solid"/>
                </a:ln>
                <a:solidFill>
                  <a:schemeClr val="tx1"/>
                </a:solidFill>
                <a:latin typeface="Arial" panose="020B0604020202020204" pitchFamily="34" charset="0"/>
                <a:cs typeface="Arial" panose="020B0604020202020204" pitchFamily="34" charset="0"/>
              </a:rPr>
              <a:t>In this project report, we have used NLP machine learning algorithms to predict the Ratings. We have mentioned the step by step procedure to analyse the dataset and finding the correlation between the features.</a:t>
            </a:r>
          </a:p>
          <a:p>
            <a:pPr>
              <a:lnSpc>
                <a:spcPct val="107000"/>
              </a:lnSpc>
              <a:spcBef>
                <a:spcPts val="300"/>
              </a:spcBef>
              <a:spcAft>
                <a:spcPts val="300"/>
              </a:spcAft>
              <a:buFont typeface="Wingdings" panose="05000000000000000000" pitchFamily="2" charset="2"/>
              <a:buChar char="ü"/>
            </a:pPr>
            <a:r>
              <a:rPr lang="en-IN" sz="2200" dirty="0">
                <a:ln w="9525">
                  <a:solidFill>
                    <a:schemeClr val="bg1"/>
                  </a:solidFill>
                  <a:prstDash val="solid"/>
                </a:ln>
                <a:solidFill>
                  <a:schemeClr val="tx1"/>
                </a:solidFill>
                <a:latin typeface="Arial" panose="020B0604020202020204" pitchFamily="34" charset="0"/>
                <a:cs typeface="Arial" panose="020B0604020202020204" pitchFamily="34" charset="0"/>
              </a:rPr>
              <a:t>Thus we can select the features which are correlated to each other and are independent in nature. The power of visualization has helped us in understanding the data by graphical representation it has made me to understand what data is trying to say.</a:t>
            </a:r>
          </a:p>
          <a:p>
            <a:pPr>
              <a:lnSpc>
                <a:spcPct val="107000"/>
              </a:lnSpc>
              <a:spcBef>
                <a:spcPts val="300"/>
              </a:spcBef>
              <a:spcAft>
                <a:spcPts val="300"/>
              </a:spcAft>
              <a:buFont typeface="Wingdings" panose="05000000000000000000" pitchFamily="2" charset="2"/>
              <a:buChar char="ü"/>
            </a:pPr>
            <a:r>
              <a:rPr lang="en-IN" sz="2200" dirty="0">
                <a:ln w="9525">
                  <a:solidFill>
                    <a:schemeClr val="bg1"/>
                  </a:solidFill>
                  <a:prstDash val="solid"/>
                </a:ln>
                <a:solidFill>
                  <a:schemeClr val="tx1"/>
                </a:solidFill>
                <a:latin typeface="Arial" panose="020B0604020202020204" pitchFamily="34" charset="0"/>
                <a:cs typeface="Arial" panose="020B0604020202020204" pitchFamily="34" charset="0"/>
              </a:rPr>
              <a:t> Data cleaning is one of the most important steps to remove unrealistic values and unnecessary punctuations, URLs, email address, stop words. </a:t>
            </a:r>
          </a:p>
          <a:p>
            <a:pPr>
              <a:lnSpc>
                <a:spcPct val="107000"/>
              </a:lnSpc>
              <a:spcBef>
                <a:spcPts val="300"/>
              </a:spcBef>
              <a:spcAft>
                <a:spcPts val="300"/>
              </a:spcAft>
              <a:buFont typeface="Wingdings" panose="05000000000000000000" pitchFamily="2" charset="2"/>
              <a:buChar char="ü"/>
            </a:pPr>
            <a:r>
              <a:rPr lang="en-IN" sz="2200" dirty="0">
                <a:ln w="9525">
                  <a:solidFill>
                    <a:schemeClr val="bg1"/>
                  </a:solidFill>
                  <a:prstDash val="solid"/>
                </a:ln>
                <a:solidFill>
                  <a:schemeClr val="tx1"/>
                </a:solidFill>
                <a:latin typeface="Arial" panose="020B0604020202020204" pitchFamily="34" charset="0"/>
                <a:cs typeface="Arial" panose="020B0604020202020204" pitchFamily="34" charset="0"/>
              </a:rPr>
              <a:t>These feature set were then given as an input to 6 algorithms and a hyper parameter tunning was done to the best model. Hence we calculated the performance of each model using different performance metrics and compared them based on these metrics.</a:t>
            </a:r>
          </a:p>
          <a:p>
            <a:pPr>
              <a:lnSpc>
                <a:spcPct val="107000"/>
              </a:lnSpc>
              <a:spcBef>
                <a:spcPts val="300"/>
              </a:spcBef>
              <a:spcAft>
                <a:spcPts val="300"/>
              </a:spcAft>
              <a:buFont typeface="Wingdings" panose="05000000000000000000" pitchFamily="2" charset="2"/>
              <a:buChar char="ü"/>
            </a:pPr>
            <a:r>
              <a:rPr lang="en-IN" sz="2200" dirty="0">
                <a:ln w="9525">
                  <a:solidFill>
                    <a:schemeClr val="bg1"/>
                  </a:solidFill>
                  <a:prstDash val="solid"/>
                </a:ln>
                <a:solidFill>
                  <a:schemeClr val="tx1"/>
                </a:solidFill>
                <a:latin typeface="Arial" panose="020B0604020202020204" pitchFamily="34" charset="0"/>
                <a:cs typeface="Arial" panose="020B0604020202020204" pitchFamily="34" charset="0"/>
              </a:rPr>
              <a:t> Then we have also saved the best model.</a:t>
            </a:r>
          </a:p>
          <a:p>
            <a:endParaRPr lang="en-IN" dirty="0"/>
          </a:p>
        </p:txBody>
      </p:sp>
    </p:spTree>
    <p:extLst>
      <p:ext uri="{BB962C8B-B14F-4D97-AF65-F5344CB8AC3E}">
        <p14:creationId xmlns:p14="http://schemas.microsoft.com/office/powerpoint/2010/main" val="32247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95454-2022-4BBD-9C54-1005EA2C5B30}"/>
              </a:ext>
            </a:extLst>
          </p:cNvPr>
          <p:cNvSpPr>
            <a:spLocks noGrp="1"/>
          </p:cNvSpPr>
          <p:nvPr>
            <p:ph type="title" idx="4294967295"/>
          </p:nvPr>
        </p:nvSpPr>
        <p:spPr>
          <a:xfrm>
            <a:off x="977153" y="329640"/>
            <a:ext cx="9652000" cy="1603375"/>
          </a:xfrm>
        </p:spPr>
        <p:txBody>
          <a:bodyPr>
            <a:normAutofit/>
          </a:bodyPr>
          <a:lstStyle/>
          <a:p>
            <a:r>
              <a:rPr lang="en-US"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Agenda:</a:t>
            </a:r>
            <a:br>
              <a:rPr lang="en-US" sz="40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br>
            <a:endParaRPr lang="en-IN" dirty="0"/>
          </a:p>
        </p:txBody>
      </p:sp>
      <p:sp>
        <p:nvSpPr>
          <p:cNvPr id="3" name="Content Placeholder 2">
            <a:extLst>
              <a:ext uri="{FF2B5EF4-FFF2-40B4-BE49-F238E27FC236}">
                <a16:creationId xmlns:a16="http://schemas.microsoft.com/office/drawing/2014/main" id="{AD3852AC-3D3E-419B-925B-B4E00FF95299}"/>
              </a:ext>
            </a:extLst>
          </p:cNvPr>
          <p:cNvSpPr>
            <a:spLocks noGrp="1"/>
          </p:cNvSpPr>
          <p:nvPr>
            <p:ph idx="4294967295"/>
          </p:nvPr>
        </p:nvSpPr>
        <p:spPr>
          <a:xfrm>
            <a:off x="977153" y="1273643"/>
            <a:ext cx="9652000" cy="4992687"/>
          </a:xfrm>
          <a:noFill/>
          <a:ln>
            <a:solidFill>
              <a:schemeClr val="bg1"/>
            </a:solidFill>
          </a:ln>
        </p:spPr>
        <p:style>
          <a:lnRef idx="2">
            <a:schemeClr val="accent2"/>
          </a:lnRef>
          <a:fillRef idx="1">
            <a:schemeClr val="lt1"/>
          </a:fillRef>
          <a:effectRef idx="0">
            <a:schemeClr val="accent2"/>
          </a:effectRef>
          <a:fontRef idx="minor">
            <a:schemeClr val="dk1"/>
          </a:fontRef>
        </p:style>
        <p:txBody>
          <a:bodyPr>
            <a:normAutofit fontScale="85000" lnSpcReduction="20000"/>
          </a:bodyPr>
          <a:lstStyle/>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Overview.</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Problem Statement.</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Problem Understanding.</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What is Rating Prediction?</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Importance of Rating Prediction Project.</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Data Analysis and Model Building Flow Chart.</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Exploratory data analysis.</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Visualizations.</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Analysis.</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Model Building.</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Hyper Parameter Tunning.</a:t>
            </a:r>
          </a:p>
          <a:p>
            <a:pPr indent="-571500">
              <a:spcBef>
                <a:spcPts val="300"/>
              </a:spcBef>
              <a:spcAft>
                <a:spcPts val="300"/>
              </a:spcAft>
              <a:buFont typeface="Arial" panose="020B0604020202020204" pitchFamily="34" charset="0"/>
              <a:buChar char="•"/>
            </a:pPr>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Conclusion.</a:t>
            </a:r>
          </a:p>
          <a:p>
            <a:endParaRPr lang="en-IN" dirty="0"/>
          </a:p>
        </p:txBody>
      </p:sp>
    </p:spTree>
    <p:extLst>
      <p:ext uri="{BB962C8B-B14F-4D97-AF65-F5344CB8AC3E}">
        <p14:creationId xmlns:p14="http://schemas.microsoft.com/office/powerpoint/2010/main" val="49826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765EE-C7CC-4E0B-B35E-CDF83A30FAD7}"/>
              </a:ext>
            </a:extLst>
          </p:cNvPr>
          <p:cNvSpPr>
            <a:spLocks noGrp="1"/>
          </p:cNvSpPr>
          <p:nvPr>
            <p:ph type="title" idx="4294967295"/>
          </p:nvPr>
        </p:nvSpPr>
        <p:spPr>
          <a:xfrm>
            <a:off x="2143889" y="979206"/>
            <a:ext cx="7285659" cy="1290433"/>
          </a:xfrm>
        </p:spPr>
        <p:txBody>
          <a:bodyPr/>
          <a:lstStyle/>
          <a:p>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OVERVIEW</a:t>
            </a:r>
            <a:endParaRPr lang="en-IN" sz="400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Content Placeholder 2">
            <a:extLst>
              <a:ext uri="{FF2B5EF4-FFF2-40B4-BE49-F238E27FC236}">
                <a16:creationId xmlns:a16="http://schemas.microsoft.com/office/drawing/2014/main" id="{679AA3E7-E176-4E6F-A8C5-65F88A4644DC}"/>
              </a:ext>
            </a:extLst>
          </p:cNvPr>
          <p:cNvSpPr>
            <a:spLocks noGrp="1"/>
          </p:cNvSpPr>
          <p:nvPr>
            <p:ph idx="4294967295"/>
          </p:nvPr>
        </p:nvSpPr>
        <p:spPr>
          <a:xfrm>
            <a:off x="1326776" y="2431957"/>
            <a:ext cx="8857685" cy="3317875"/>
          </a:xfrm>
          <a:noFill/>
          <a:ln>
            <a:solidFill>
              <a:schemeClr val="bg1"/>
            </a:solidFill>
          </a:ln>
        </p:spPr>
        <p:style>
          <a:lnRef idx="2">
            <a:schemeClr val="accent2"/>
          </a:lnRef>
          <a:fillRef idx="1">
            <a:schemeClr val="lt1"/>
          </a:fillRef>
          <a:effectRef idx="0">
            <a:schemeClr val="accent2"/>
          </a:effectRef>
          <a:fontRef idx="minor">
            <a:schemeClr val="dk1"/>
          </a:fontRef>
        </p:style>
        <p:txBody>
          <a:bodyPr>
            <a:normAutofit/>
          </a:bodyPr>
          <a:lstStyle/>
          <a:p>
            <a:pPr>
              <a:buClr>
                <a:schemeClr val="tx1"/>
              </a:buClr>
              <a:buFont typeface="Arial" panose="020B0604020202020204" pitchFamily="34" charset="0"/>
              <a:buChar char="•"/>
            </a:pPr>
            <a:r>
              <a:rPr lang="en-US" sz="2200" dirty="0">
                <a:ln w="9525">
                  <a:solidFill>
                    <a:schemeClr val="bg1"/>
                  </a:solidFill>
                  <a:prstDash val="solid"/>
                </a:ln>
                <a:solidFill>
                  <a:schemeClr val="tx1"/>
                </a:solidFill>
                <a:latin typeface="Arial" panose="020B0604020202020204" pitchFamily="34" charset="0"/>
                <a:cs typeface="Arial" panose="020B0604020202020204" pitchFamily="34" charset="0"/>
              </a:rPr>
              <a:t>In this particular presentation we will be looking on:</a:t>
            </a:r>
          </a:p>
          <a:p>
            <a:pPr lvl="1">
              <a:buClr>
                <a:schemeClr val="tx1"/>
              </a:buClr>
              <a:buFont typeface="Arial" panose="020B0604020202020204" pitchFamily="34" charset="0"/>
              <a:buChar char="•"/>
            </a:pPr>
            <a:r>
              <a:rPr lang="en-US" sz="2200" dirty="0">
                <a:ln w="9525">
                  <a:solidFill>
                    <a:schemeClr val="bg1"/>
                  </a:solidFill>
                  <a:prstDash val="solid"/>
                </a:ln>
                <a:solidFill>
                  <a:schemeClr val="tx1"/>
                </a:solidFill>
                <a:latin typeface="Arial" panose="020B0604020202020204" pitchFamily="34" charset="0"/>
                <a:cs typeface="Arial" panose="020B0604020202020204" pitchFamily="34" charset="0"/>
              </a:rPr>
              <a:t>How to analyze the dataset of Rating Prediction Project.</a:t>
            </a:r>
          </a:p>
          <a:p>
            <a:pPr lvl="1">
              <a:buClr>
                <a:schemeClr val="tx1"/>
              </a:buClr>
              <a:buFont typeface="Arial" panose="020B0604020202020204" pitchFamily="34" charset="0"/>
              <a:buChar char="•"/>
            </a:pPr>
            <a:r>
              <a:rPr lang="en-US" sz="2200" dirty="0">
                <a:ln w="9525">
                  <a:solidFill>
                    <a:schemeClr val="bg1"/>
                  </a:solidFill>
                  <a:prstDash val="solid"/>
                </a:ln>
                <a:solidFill>
                  <a:schemeClr val="tx1"/>
                </a:solidFill>
                <a:latin typeface="Arial" panose="020B0604020202020204" pitchFamily="34" charset="0"/>
                <a:cs typeface="Arial" panose="020B0604020202020204" pitchFamily="34" charset="0"/>
              </a:rPr>
              <a:t>What are the EDA steps in cleaning the dataset.</a:t>
            </a:r>
          </a:p>
          <a:p>
            <a:pPr lvl="1">
              <a:buClr>
                <a:schemeClr val="tx1"/>
              </a:buClr>
              <a:buFont typeface="Arial" panose="020B0604020202020204" pitchFamily="34" charset="0"/>
              <a:buChar char="•"/>
            </a:pPr>
            <a:r>
              <a:rPr lang="en-US" sz="2200" dirty="0">
                <a:ln w="9525">
                  <a:solidFill>
                    <a:schemeClr val="bg1"/>
                  </a:solidFill>
                  <a:prstDash val="solid"/>
                </a:ln>
                <a:solidFill>
                  <a:schemeClr val="tx1"/>
                </a:solidFill>
                <a:latin typeface="Arial" panose="020B0604020202020204" pitchFamily="34" charset="0"/>
                <a:cs typeface="Arial" panose="020B0604020202020204" pitchFamily="34" charset="0"/>
              </a:rPr>
              <a:t>Overall analysis on the problem.</a:t>
            </a:r>
          </a:p>
          <a:p>
            <a:pPr lvl="1">
              <a:buClr>
                <a:schemeClr val="tx1"/>
              </a:buClr>
              <a:buFont typeface="Arial" panose="020B0604020202020204" pitchFamily="34" charset="0"/>
              <a:buChar char="•"/>
            </a:pPr>
            <a:r>
              <a:rPr lang="en-US" sz="2200" dirty="0">
                <a:ln w="9525">
                  <a:solidFill>
                    <a:schemeClr val="bg1"/>
                  </a:solidFill>
                  <a:prstDash val="solid"/>
                </a:ln>
                <a:solidFill>
                  <a:schemeClr val="tx1"/>
                </a:solidFill>
                <a:latin typeface="Arial" panose="020B0604020202020204" pitchFamily="34" charset="0"/>
                <a:cs typeface="Arial" panose="020B0604020202020204" pitchFamily="34" charset="0"/>
              </a:rPr>
              <a:t>Model building from the cleaned dataset.</a:t>
            </a:r>
          </a:p>
          <a:p>
            <a:pPr lvl="1">
              <a:buClr>
                <a:schemeClr val="tx1"/>
              </a:buClr>
              <a:buFont typeface="Arial" panose="020B0604020202020204" pitchFamily="34" charset="0"/>
              <a:buChar char="•"/>
            </a:pPr>
            <a:r>
              <a:rPr lang="en-US" sz="2200" dirty="0">
                <a:ln w="9525">
                  <a:solidFill>
                    <a:schemeClr val="bg1"/>
                  </a:solidFill>
                  <a:prstDash val="solid"/>
                </a:ln>
                <a:solidFill>
                  <a:schemeClr val="tx1"/>
                </a:solidFill>
                <a:latin typeface="Arial" panose="020B0604020202020204" pitchFamily="34" charset="0"/>
                <a:cs typeface="Arial" panose="020B0604020202020204" pitchFamily="34" charset="0"/>
              </a:rPr>
              <a:t>Saving the best model.</a:t>
            </a:r>
          </a:p>
          <a:p>
            <a:pPr marL="0" indent="0">
              <a:buNone/>
            </a:pPr>
            <a:endParaRPr lang="en-IN" dirty="0"/>
          </a:p>
        </p:txBody>
      </p:sp>
    </p:spTree>
    <p:extLst>
      <p:ext uri="{BB962C8B-B14F-4D97-AF65-F5344CB8AC3E}">
        <p14:creationId xmlns:p14="http://schemas.microsoft.com/office/powerpoint/2010/main" val="3339787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D3A08-F4F5-4145-9C02-6C08CCBADAF1}"/>
              </a:ext>
            </a:extLst>
          </p:cNvPr>
          <p:cNvSpPr>
            <a:spLocks noGrp="1"/>
          </p:cNvSpPr>
          <p:nvPr>
            <p:ph type="title" idx="4294967295"/>
          </p:nvPr>
        </p:nvSpPr>
        <p:spPr>
          <a:xfrm>
            <a:off x="0" y="982663"/>
            <a:ext cx="9601200" cy="1303337"/>
          </a:xfrm>
        </p:spPr>
        <p:txBody>
          <a:bodyPr/>
          <a:lstStyle/>
          <a:p>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Problem Statement:</a:t>
            </a:r>
          </a:p>
        </p:txBody>
      </p:sp>
      <p:sp>
        <p:nvSpPr>
          <p:cNvPr id="3" name="Content Placeholder 2">
            <a:extLst>
              <a:ext uri="{FF2B5EF4-FFF2-40B4-BE49-F238E27FC236}">
                <a16:creationId xmlns:a16="http://schemas.microsoft.com/office/drawing/2014/main" id="{54D839DB-143B-4168-8670-7AB12CCC0CAE}"/>
              </a:ext>
            </a:extLst>
          </p:cNvPr>
          <p:cNvSpPr>
            <a:spLocks noGrp="1"/>
          </p:cNvSpPr>
          <p:nvPr>
            <p:ph sz="half" idx="4294967295"/>
          </p:nvPr>
        </p:nvSpPr>
        <p:spPr>
          <a:xfrm>
            <a:off x="1129554" y="2057400"/>
            <a:ext cx="5399088" cy="4113213"/>
          </a:xfrm>
          <a:noFill/>
          <a:ln>
            <a:solidFill>
              <a:schemeClr val="bg1"/>
            </a:solidFill>
          </a:ln>
        </p:spPr>
        <p:style>
          <a:lnRef idx="2">
            <a:schemeClr val="accent2"/>
          </a:lnRef>
          <a:fillRef idx="1">
            <a:schemeClr val="lt1"/>
          </a:fillRef>
          <a:effectRef idx="0">
            <a:schemeClr val="accent2"/>
          </a:effectRef>
          <a:fontRef idx="minor">
            <a:schemeClr val="dk1"/>
          </a:fontRef>
        </p:style>
        <p:txBody>
          <a:bodyPr>
            <a:normAutofit fontScale="70000" lnSpcReduction="20000"/>
          </a:bodyPr>
          <a:lstStyle/>
          <a:p>
            <a:r>
              <a:rPr lang="en-US" sz="3100" dirty="0">
                <a:ln w="9525">
                  <a:solidFill>
                    <a:schemeClr val="bg1"/>
                  </a:solidFill>
                  <a:prstDash val="solid"/>
                </a:ln>
                <a:solidFill>
                  <a:schemeClr val="tx1"/>
                </a:solidFill>
                <a:latin typeface="Arial" panose="020B0604020202020204" pitchFamily="34" charset="0"/>
                <a:cs typeface="Arial" panose="020B0604020202020204" pitchFamily="34" charset="0"/>
              </a:rPr>
              <a:t>We have a client who has a website where people write different reviews for technical products. Now they are adding a new feature to their website i.e. The reviewer will have to add stars(rating) as well with the review. The rating is out 5 stars and it only has 5 options available 1 star, 2 stars, 3 stars, 4 stars, 5 stars. Now they want to predict ratings for the reviews which were written in the past and they don’t have a rating. So, we have to build an application which can predict the rating by seeing the review.</a:t>
            </a:r>
            <a:endParaRPr lang="en-IN" sz="3100" dirty="0">
              <a:ln w="9525">
                <a:solidFill>
                  <a:schemeClr val="bg1"/>
                </a:solidFill>
                <a:prstDash val="solid"/>
              </a:ln>
              <a:solidFill>
                <a:schemeClr val="tx1"/>
              </a:solidFill>
              <a:latin typeface="Arial" panose="020B0604020202020204" pitchFamily="34" charset="0"/>
              <a:cs typeface="Arial" panose="020B0604020202020204" pitchFamily="34" charset="0"/>
            </a:endParaRPr>
          </a:p>
          <a:p>
            <a:endParaRPr lang="en-IN" dirty="0"/>
          </a:p>
        </p:txBody>
      </p:sp>
      <p:pic>
        <p:nvPicPr>
          <p:cNvPr id="5" name="Content Placeholder 4">
            <a:extLst>
              <a:ext uri="{FF2B5EF4-FFF2-40B4-BE49-F238E27FC236}">
                <a16:creationId xmlns:a16="http://schemas.microsoft.com/office/drawing/2014/main" id="{EADEF8ED-9E84-41EF-9E97-4A68D27B5C38}"/>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tretch>
            <a:fillRect/>
          </a:stretch>
        </p:blipFill>
        <p:spPr>
          <a:xfrm>
            <a:off x="7290547" y="2286000"/>
            <a:ext cx="3314700" cy="1381125"/>
          </a:xfrm>
          <a:prstGeom prst="rect">
            <a:avLst/>
          </a:prstGeom>
        </p:spPr>
      </p:pic>
    </p:spTree>
    <p:extLst>
      <p:ext uri="{BB962C8B-B14F-4D97-AF65-F5344CB8AC3E}">
        <p14:creationId xmlns:p14="http://schemas.microsoft.com/office/powerpoint/2010/main" val="3970303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74FD9-3F93-4BA3-B3B2-0A57EEAD9E0B}"/>
              </a:ext>
            </a:extLst>
          </p:cNvPr>
          <p:cNvSpPr>
            <a:spLocks noGrp="1"/>
          </p:cNvSpPr>
          <p:nvPr>
            <p:ph type="title" idx="4294967295"/>
          </p:nvPr>
        </p:nvSpPr>
        <p:spPr>
          <a:xfrm>
            <a:off x="995083" y="735760"/>
            <a:ext cx="9601200" cy="1303337"/>
          </a:xfrm>
        </p:spPr>
        <p:txBody>
          <a:bodyPr>
            <a:normAutofit/>
          </a:bodyPr>
          <a:lstStyle/>
          <a:p>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Problem</a:t>
            </a:r>
            <a:r>
              <a:rPr lang="en-IN" sz="4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a:t>
            </a:r>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Understanding:</a:t>
            </a:r>
          </a:p>
        </p:txBody>
      </p:sp>
      <p:sp>
        <p:nvSpPr>
          <p:cNvPr id="3" name="Content Placeholder 2">
            <a:extLst>
              <a:ext uri="{FF2B5EF4-FFF2-40B4-BE49-F238E27FC236}">
                <a16:creationId xmlns:a16="http://schemas.microsoft.com/office/drawing/2014/main" id="{A3D8CF9B-B036-41F7-8E53-588F923A1DFB}"/>
              </a:ext>
            </a:extLst>
          </p:cNvPr>
          <p:cNvSpPr>
            <a:spLocks noGrp="1"/>
          </p:cNvSpPr>
          <p:nvPr>
            <p:ph sz="half" idx="4294967295"/>
          </p:nvPr>
        </p:nvSpPr>
        <p:spPr>
          <a:xfrm>
            <a:off x="1120588" y="2039097"/>
            <a:ext cx="5241925" cy="3967163"/>
          </a:xfrm>
          <a:noFill/>
          <a:ln>
            <a:noFill/>
          </a:ln>
        </p:spPr>
        <p:style>
          <a:lnRef idx="2">
            <a:schemeClr val="accent2"/>
          </a:lnRef>
          <a:fillRef idx="1">
            <a:schemeClr val="lt1"/>
          </a:fillRef>
          <a:effectRef idx="0">
            <a:schemeClr val="accent2"/>
          </a:effectRef>
          <a:fontRef idx="minor">
            <a:schemeClr val="dk1"/>
          </a:fontRef>
        </p:style>
        <p:txBody>
          <a:bodyPr>
            <a:normAutofit fontScale="85000" lnSpcReduction="20000"/>
          </a:bodyPr>
          <a:lstStyle/>
          <a:p>
            <a:r>
              <a:rPr lang="en-IN" dirty="0">
                <a:ln w="9525">
                  <a:solidFill>
                    <a:schemeClr val="bg1"/>
                  </a:solidFill>
                  <a:prstDash val="solid"/>
                </a:ln>
                <a:solidFill>
                  <a:schemeClr val="tx1"/>
                </a:solidFill>
                <a:latin typeface="Arial" panose="020B0604020202020204" pitchFamily="34" charset="0"/>
                <a:cs typeface="Arial" panose="020B0604020202020204" pitchFamily="34" charset="0"/>
              </a:rPr>
              <a:t>Rating prediction is a well-known recommendation task aiming to predict a user’s rating for those items which were not rated yet by her. Predictions are computed from users’ explicit feedback, i.e. their ratings provided on some items in the past. Another type of feedback are user reviews provided on items which implicitly express users’ opinions on items. Recent studies indicate that opinions inferred from users’ reviews on items are strong predictors of user’s implicit feedback or even ratings and thus, should be utilized in computation.</a:t>
            </a:r>
          </a:p>
          <a:p>
            <a:endParaRPr lang="en-IN" dirty="0"/>
          </a:p>
        </p:txBody>
      </p:sp>
      <p:pic>
        <p:nvPicPr>
          <p:cNvPr id="8" name="Content Placeholder 7">
            <a:extLst>
              <a:ext uri="{FF2B5EF4-FFF2-40B4-BE49-F238E27FC236}">
                <a16:creationId xmlns:a16="http://schemas.microsoft.com/office/drawing/2014/main" id="{41185A26-5298-4AB3-880D-ECF92F3B91A1}"/>
              </a:ext>
            </a:extLst>
          </p:cNvPr>
          <p:cNvPicPr>
            <a:picLocks noGrp="1" noChangeAspect="1"/>
          </p:cNvPicPr>
          <p:nvPr>
            <p:ph sz="quarter" idx="4294967295"/>
          </p:nvPr>
        </p:nvPicPr>
        <p:blipFill>
          <a:blip r:embed="rId2">
            <a:extLst>
              <a:ext uri="{28A0092B-C50C-407E-A947-70E740481C1C}">
                <a14:useLocalDpi xmlns:a14="http://schemas.microsoft.com/office/drawing/2010/main" val="0"/>
              </a:ext>
            </a:extLst>
          </a:blip>
          <a:stretch>
            <a:fillRect/>
          </a:stretch>
        </p:blipFill>
        <p:spPr>
          <a:xfrm>
            <a:off x="7162240" y="2043019"/>
            <a:ext cx="4276725" cy="3716338"/>
          </a:xfrm>
          <a:noFill/>
        </p:spPr>
      </p:pic>
    </p:spTree>
    <p:extLst>
      <p:ext uri="{BB962C8B-B14F-4D97-AF65-F5344CB8AC3E}">
        <p14:creationId xmlns:p14="http://schemas.microsoft.com/office/powerpoint/2010/main" val="406785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14361-D67C-4347-9981-BF51B3909AB3}"/>
              </a:ext>
            </a:extLst>
          </p:cNvPr>
          <p:cNvSpPr>
            <a:spLocks noGrp="1"/>
          </p:cNvSpPr>
          <p:nvPr>
            <p:ph type="title"/>
          </p:nvPr>
        </p:nvSpPr>
        <p:spPr/>
        <p:txBody>
          <a:bodyPr>
            <a:normAutofit/>
          </a:bodyPr>
          <a:lstStyle/>
          <a:p>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What is RATING PREDICTION?</a:t>
            </a:r>
          </a:p>
        </p:txBody>
      </p:sp>
      <p:sp>
        <p:nvSpPr>
          <p:cNvPr id="3" name="Content Placeholder 2">
            <a:extLst>
              <a:ext uri="{FF2B5EF4-FFF2-40B4-BE49-F238E27FC236}">
                <a16:creationId xmlns:a16="http://schemas.microsoft.com/office/drawing/2014/main" id="{D0B7870D-7A2E-4938-9358-8C876A294A0E}"/>
              </a:ext>
            </a:extLst>
          </p:cNvPr>
          <p:cNvSpPr>
            <a:spLocks noGrp="1"/>
          </p:cNvSpPr>
          <p:nvPr>
            <p:ph idx="1"/>
          </p:nvPr>
        </p:nvSpPr>
        <p:spPr>
          <a:noFill/>
          <a:ln>
            <a:solidFill>
              <a:schemeClr val="bg1"/>
            </a:solidFill>
          </a:ln>
        </p:spPr>
        <p:style>
          <a:lnRef idx="2">
            <a:schemeClr val="accent2"/>
          </a:lnRef>
          <a:fillRef idx="1">
            <a:schemeClr val="lt1"/>
          </a:fillRef>
          <a:effectRef idx="0">
            <a:schemeClr val="accent2"/>
          </a:effectRef>
          <a:fontRef idx="minor">
            <a:schemeClr val="dk1"/>
          </a:fontRef>
        </p:style>
        <p:txBody>
          <a:bodyPr>
            <a:normAutofit/>
          </a:bodyPr>
          <a:lstStyle/>
          <a:p>
            <a:r>
              <a:rPr lang="en-US" sz="2000" dirty="0">
                <a:ln w="9525">
                  <a:solidFill>
                    <a:schemeClr val="bg1"/>
                  </a:solidFill>
                  <a:prstDash val="solid"/>
                </a:ln>
                <a:solidFill>
                  <a:schemeClr val="tx1"/>
                </a:solidFill>
                <a:latin typeface="Arial" panose="020B0604020202020204" pitchFamily="34" charset="0"/>
                <a:cs typeface="Arial" panose="020B0604020202020204" pitchFamily="34" charset="0"/>
              </a:rPr>
              <a:t>Rating prediction is a well-known recommendation task aiming to predict a user's rating for those items which were not rated yet by her. Predictions are computed from users' explicit feedback, i.e. their ratings provided on some items in the past.</a:t>
            </a:r>
          </a:p>
          <a:p>
            <a:pPr marL="0" indent="0">
              <a:buNone/>
            </a:pPr>
            <a:endParaRPr lang="en-IN" sz="2000" dirty="0">
              <a:latin typeface="Century" panose="02040604050505020304" pitchFamily="18" charset="0"/>
            </a:endParaRPr>
          </a:p>
        </p:txBody>
      </p:sp>
      <p:pic>
        <p:nvPicPr>
          <p:cNvPr id="6" name="Picture 5">
            <a:extLst>
              <a:ext uri="{FF2B5EF4-FFF2-40B4-BE49-F238E27FC236}">
                <a16:creationId xmlns:a16="http://schemas.microsoft.com/office/drawing/2014/main" id="{65EDBB33-63B0-435B-823B-351DEDA272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6810" y="3926535"/>
            <a:ext cx="3618379" cy="1835734"/>
          </a:xfrm>
          <a:prstGeom prst="rect">
            <a:avLst/>
          </a:prstGeom>
        </p:spPr>
      </p:pic>
    </p:spTree>
    <p:extLst>
      <p:ext uri="{BB962C8B-B14F-4D97-AF65-F5344CB8AC3E}">
        <p14:creationId xmlns:p14="http://schemas.microsoft.com/office/powerpoint/2010/main" val="2155783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C0C06-071B-4FB9-8CAB-1C1F3A165555}"/>
              </a:ext>
            </a:extLst>
          </p:cNvPr>
          <p:cNvSpPr>
            <a:spLocks noGrp="1"/>
          </p:cNvSpPr>
          <p:nvPr>
            <p:ph type="title"/>
          </p:nvPr>
        </p:nvSpPr>
        <p:spPr/>
        <p:txBody>
          <a:bodyPr>
            <a:normAutofit/>
          </a:bodyPr>
          <a:lstStyle/>
          <a:p>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Importance of Malignant Comment Classifier</a:t>
            </a:r>
          </a:p>
        </p:txBody>
      </p:sp>
      <p:sp>
        <p:nvSpPr>
          <p:cNvPr id="3" name="Content Placeholder 2">
            <a:extLst>
              <a:ext uri="{FF2B5EF4-FFF2-40B4-BE49-F238E27FC236}">
                <a16:creationId xmlns:a16="http://schemas.microsoft.com/office/drawing/2014/main" id="{22448059-EB4A-4025-B19B-0A371E315D97}"/>
              </a:ext>
            </a:extLst>
          </p:cNvPr>
          <p:cNvSpPr>
            <a:spLocks noGrp="1"/>
          </p:cNvSpPr>
          <p:nvPr>
            <p:ph idx="1"/>
          </p:nvPr>
        </p:nvSpPr>
        <p:spPr>
          <a:noFill/>
          <a:ln>
            <a:solidFill>
              <a:schemeClr val="bg1"/>
            </a:solidFill>
          </a:ln>
        </p:spPr>
        <p:style>
          <a:lnRef idx="2">
            <a:schemeClr val="accent2"/>
          </a:lnRef>
          <a:fillRef idx="1">
            <a:schemeClr val="lt1"/>
          </a:fillRef>
          <a:effectRef idx="0">
            <a:schemeClr val="accent2"/>
          </a:effectRef>
          <a:fontRef idx="minor">
            <a:schemeClr val="dk1"/>
          </a:fontRef>
        </p:style>
        <p:txBody>
          <a:bodyPr>
            <a:normAutofit fontScale="92500" lnSpcReduction="10000"/>
          </a:bodyPr>
          <a:lstStyle/>
          <a:p>
            <a:r>
              <a:rPr lang="en-IN" sz="2000" dirty="0">
                <a:ln w="9525">
                  <a:solidFill>
                    <a:schemeClr val="bg1"/>
                  </a:solidFill>
                  <a:prstDash val="solid"/>
                </a:ln>
                <a:solidFill>
                  <a:schemeClr val="tx1"/>
                </a:solidFill>
                <a:latin typeface="Arial" panose="020B0604020202020204" pitchFamily="34" charset="0"/>
                <a:cs typeface="Arial" panose="020B0604020202020204" pitchFamily="34" charset="0"/>
              </a:rPr>
              <a:t>The rise in E-commerce has brought a significant rise in the importance of customer reviews. There are hundreds of review sites online and massive amounts of reviews for every product. Customers have changed their way of shopping and according to a recent survey, 70 percent of customers say that they use rating filters to filter out low rated items in their searches. The ability to successfully decide whether a review will be helpful to other customers and thus give the product more exposure is vital to companies that support these reviews, companies like Google, Amazon and Yelp!. There are two main methods to approach this problem. The first one is based on review text content analysis and uses the principles of natural language process (the NLP method). This method lacks the insights that can be drawn from the relationship between costumers and items. The second one is based on recommender systems, specifically on collaborative filtering, and focuses on the reviewer’s point of view.</a:t>
            </a:r>
          </a:p>
        </p:txBody>
      </p:sp>
    </p:spTree>
    <p:extLst>
      <p:ext uri="{BB962C8B-B14F-4D97-AF65-F5344CB8AC3E}">
        <p14:creationId xmlns:p14="http://schemas.microsoft.com/office/powerpoint/2010/main" val="2343303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4A4EFDA-CD3E-4712-8840-3555D1C9F802}"/>
              </a:ext>
            </a:extLst>
          </p:cNvPr>
          <p:cNvSpPr txBox="1"/>
          <p:nvPr/>
        </p:nvSpPr>
        <p:spPr>
          <a:xfrm>
            <a:off x="699247" y="705886"/>
            <a:ext cx="9969618" cy="861774"/>
          </a:xfrm>
          <a:prstGeom prst="rect">
            <a:avLst/>
          </a:prstGeom>
          <a:noFill/>
        </p:spPr>
        <p:txBody>
          <a:bodyPr wrap="square" rtlCol="0">
            <a:spAutoFit/>
          </a:bodyPr>
          <a:lstStyle/>
          <a:p>
            <a:pPr algn="ctr"/>
            <a:r>
              <a:rPr lang="en-US" sz="2700" b="1" i="1" dirty="0">
                <a:ln w="9525">
                  <a:solidFill>
                    <a:schemeClr val="bg1"/>
                  </a:solidFill>
                  <a:prstDash val="solid"/>
                </a:ln>
                <a:latin typeface="Arial" panose="020B0604020202020204" pitchFamily="34" charset="0"/>
                <a:cs typeface="Arial" panose="020B0604020202020204" pitchFamily="34" charset="0"/>
              </a:rPr>
              <a:t>Data</a:t>
            </a:r>
            <a:r>
              <a:rPr lang="en-US" sz="32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mj-lt"/>
              </a:rPr>
              <a:t> </a:t>
            </a:r>
            <a:r>
              <a:rPr lang="en-US" sz="2700" b="1" i="1" dirty="0">
                <a:ln w="9525">
                  <a:solidFill>
                    <a:schemeClr val="bg1"/>
                  </a:solidFill>
                  <a:prstDash val="solid"/>
                </a:ln>
                <a:latin typeface="Arial" panose="020B0604020202020204" pitchFamily="34" charset="0"/>
                <a:cs typeface="Arial" panose="020B0604020202020204" pitchFamily="34" charset="0"/>
              </a:rPr>
              <a:t>Analysis</a:t>
            </a:r>
            <a:r>
              <a:rPr lang="en-US" sz="32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mj-lt"/>
              </a:rPr>
              <a:t> </a:t>
            </a:r>
            <a:r>
              <a:rPr lang="en-US" sz="2700" b="1" i="1" dirty="0">
                <a:ln w="9525">
                  <a:solidFill>
                    <a:schemeClr val="bg1"/>
                  </a:solidFill>
                  <a:prstDash val="solid"/>
                </a:ln>
                <a:latin typeface="Arial" panose="020B0604020202020204" pitchFamily="34" charset="0"/>
                <a:cs typeface="Arial" panose="020B0604020202020204" pitchFamily="34" charset="0"/>
              </a:rPr>
              <a:t>and</a:t>
            </a:r>
            <a:r>
              <a:rPr lang="en-US" sz="32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mj-lt"/>
              </a:rPr>
              <a:t> </a:t>
            </a:r>
            <a:r>
              <a:rPr lang="en-US" sz="2700" b="1" i="1" dirty="0">
                <a:ln w="9525">
                  <a:solidFill>
                    <a:schemeClr val="bg1"/>
                  </a:solidFill>
                  <a:prstDash val="solid"/>
                </a:ln>
                <a:latin typeface="Arial" panose="020B0604020202020204" pitchFamily="34" charset="0"/>
                <a:cs typeface="Arial" panose="020B0604020202020204" pitchFamily="34" charset="0"/>
              </a:rPr>
              <a:t>Model</a:t>
            </a:r>
            <a:r>
              <a:rPr lang="en-US" sz="32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mj-lt"/>
              </a:rPr>
              <a:t> </a:t>
            </a:r>
            <a:r>
              <a:rPr lang="en-US" sz="2700" b="1" i="1" dirty="0">
                <a:ln w="9525">
                  <a:solidFill>
                    <a:schemeClr val="bg1"/>
                  </a:solidFill>
                  <a:prstDash val="solid"/>
                </a:ln>
                <a:latin typeface="Arial" panose="020B0604020202020204" pitchFamily="34" charset="0"/>
                <a:cs typeface="Arial" panose="020B0604020202020204" pitchFamily="34" charset="0"/>
              </a:rPr>
              <a:t>Building</a:t>
            </a:r>
            <a:r>
              <a:rPr lang="en-US" sz="32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mj-lt"/>
              </a:rPr>
              <a:t> </a:t>
            </a:r>
            <a:r>
              <a:rPr lang="en-US" sz="2700" b="1" i="1" dirty="0">
                <a:ln w="9525">
                  <a:solidFill>
                    <a:schemeClr val="bg1"/>
                  </a:solidFill>
                  <a:prstDash val="solid"/>
                </a:ln>
                <a:latin typeface="Arial" panose="020B0604020202020204" pitchFamily="34" charset="0"/>
                <a:cs typeface="Arial" panose="020B0604020202020204" pitchFamily="34" charset="0"/>
              </a:rPr>
              <a:t>Flowchart</a:t>
            </a:r>
            <a:endParaRPr lang="en-IN" sz="2700" b="1" i="1" dirty="0">
              <a:ln w="9525">
                <a:solidFill>
                  <a:schemeClr val="bg1"/>
                </a:solidFill>
                <a:prstDash val="solid"/>
              </a:ln>
              <a:latin typeface="Arial" panose="020B0604020202020204" pitchFamily="34" charset="0"/>
              <a:cs typeface="Arial" panose="020B0604020202020204" pitchFamily="34" charset="0"/>
            </a:endParaRPr>
          </a:p>
          <a:p>
            <a:endParaRPr lang="en-IN" dirty="0"/>
          </a:p>
        </p:txBody>
      </p:sp>
      <p:sp>
        <p:nvSpPr>
          <p:cNvPr id="9" name="Flowchart: Alternate Process 8">
            <a:extLst>
              <a:ext uri="{FF2B5EF4-FFF2-40B4-BE49-F238E27FC236}">
                <a16:creationId xmlns:a16="http://schemas.microsoft.com/office/drawing/2014/main" id="{65C1B98E-16C4-4728-A2C6-A060D7599AD6}"/>
              </a:ext>
            </a:extLst>
          </p:cNvPr>
          <p:cNvSpPr/>
          <p:nvPr/>
        </p:nvSpPr>
        <p:spPr>
          <a:xfrm>
            <a:off x="1411800" y="1542376"/>
            <a:ext cx="1614557" cy="872320"/>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Import Libraries</a:t>
            </a:r>
            <a:endParaRPr lang="en-IN"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endParaRPr>
          </a:p>
        </p:txBody>
      </p:sp>
      <p:sp>
        <p:nvSpPr>
          <p:cNvPr id="10" name="Arrow: Right 9">
            <a:extLst>
              <a:ext uri="{FF2B5EF4-FFF2-40B4-BE49-F238E27FC236}">
                <a16:creationId xmlns:a16="http://schemas.microsoft.com/office/drawing/2014/main" id="{80505AFE-E45E-4CB0-8D11-DC6F54A4B812}"/>
              </a:ext>
            </a:extLst>
          </p:cNvPr>
          <p:cNvSpPr/>
          <p:nvPr/>
        </p:nvSpPr>
        <p:spPr>
          <a:xfrm>
            <a:off x="3306952" y="1741279"/>
            <a:ext cx="634482" cy="4572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1" name="Flowchart: Alternate Process 10">
            <a:extLst>
              <a:ext uri="{FF2B5EF4-FFF2-40B4-BE49-F238E27FC236}">
                <a16:creationId xmlns:a16="http://schemas.microsoft.com/office/drawing/2014/main" id="{A12EF69C-6EE3-4F90-8E75-AD0E99F33C4E}"/>
              </a:ext>
            </a:extLst>
          </p:cNvPr>
          <p:cNvSpPr/>
          <p:nvPr/>
        </p:nvSpPr>
        <p:spPr>
          <a:xfrm>
            <a:off x="4283644" y="1514247"/>
            <a:ext cx="1699157" cy="900449"/>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Import Dataset</a:t>
            </a:r>
          </a:p>
        </p:txBody>
      </p:sp>
      <p:sp>
        <p:nvSpPr>
          <p:cNvPr id="12" name="Arrow: Right 11">
            <a:extLst>
              <a:ext uri="{FF2B5EF4-FFF2-40B4-BE49-F238E27FC236}">
                <a16:creationId xmlns:a16="http://schemas.microsoft.com/office/drawing/2014/main" id="{BD7FFFC3-C2CC-47B0-98CE-027159724E90}"/>
              </a:ext>
            </a:extLst>
          </p:cNvPr>
          <p:cNvSpPr/>
          <p:nvPr/>
        </p:nvSpPr>
        <p:spPr>
          <a:xfrm>
            <a:off x="6357451" y="1712732"/>
            <a:ext cx="667661" cy="4572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7" name="Arrow: Right 16">
            <a:extLst>
              <a:ext uri="{FF2B5EF4-FFF2-40B4-BE49-F238E27FC236}">
                <a16:creationId xmlns:a16="http://schemas.microsoft.com/office/drawing/2014/main" id="{AF7EF058-49A7-48CF-8A68-51D390EF96B2}"/>
              </a:ext>
            </a:extLst>
          </p:cNvPr>
          <p:cNvSpPr/>
          <p:nvPr/>
        </p:nvSpPr>
        <p:spPr>
          <a:xfrm>
            <a:off x="3351543" y="5204202"/>
            <a:ext cx="667661" cy="4572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8" name="Flowchart: Alternate Process 17">
            <a:extLst>
              <a:ext uri="{FF2B5EF4-FFF2-40B4-BE49-F238E27FC236}">
                <a16:creationId xmlns:a16="http://schemas.microsoft.com/office/drawing/2014/main" id="{00033B84-DBF6-4EA5-A678-00A039B25E9D}"/>
              </a:ext>
            </a:extLst>
          </p:cNvPr>
          <p:cNvSpPr/>
          <p:nvPr/>
        </p:nvSpPr>
        <p:spPr>
          <a:xfrm>
            <a:off x="4307268" y="3089108"/>
            <a:ext cx="1721965" cy="900449"/>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TF-IDF</a:t>
            </a:r>
            <a:r>
              <a:rPr lang="en-US" b="1" dirty="0">
                <a:solidFill>
                  <a:schemeClr val="tx1"/>
                </a:solidFill>
                <a:latin typeface="Century" panose="02040604050505020304" pitchFamily="18" charset="0"/>
                <a:ea typeface="Microsoft Sans Serif" panose="020B0604020202020204" pitchFamily="34" charset="0"/>
                <a:cs typeface="Microsoft Sans Serif" panose="020B0604020202020204" pitchFamily="34" charset="0"/>
              </a:rPr>
              <a:t> </a:t>
            </a: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Vectorizer</a:t>
            </a:r>
            <a:endParaRPr lang="en-IN"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endParaRPr>
          </a:p>
        </p:txBody>
      </p:sp>
      <p:sp>
        <p:nvSpPr>
          <p:cNvPr id="21" name="Flowchart: Alternate Process 20">
            <a:extLst>
              <a:ext uri="{FF2B5EF4-FFF2-40B4-BE49-F238E27FC236}">
                <a16:creationId xmlns:a16="http://schemas.microsoft.com/office/drawing/2014/main" id="{180C310C-7A7D-4FDC-B69B-7242D8F982A5}"/>
              </a:ext>
            </a:extLst>
          </p:cNvPr>
          <p:cNvSpPr/>
          <p:nvPr/>
        </p:nvSpPr>
        <p:spPr>
          <a:xfrm>
            <a:off x="7275427" y="1547214"/>
            <a:ext cx="1846731" cy="910306"/>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Visualizations</a:t>
            </a:r>
          </a:p>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(EDA)</a:t>
            </a:r>
            <a:endParaRPr lang="en-IN"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endParaRPr>
          </a:p>
        </p:txBody>
      </p:sp>
      <p:sp>
        <p:nvSpPr>
          <p:cNvPr id="22" name="Arrow: Left 21">
            <a:extLst>
              <a:ext uri="{FF2B5EF4-FFF2-40B4-BE49-F238E27FC236}">
                <a16:creationId xmlns:a16="http://schemas.microsoft.com/office/drawing/2014/main" id="{7AE48DB2-0A2E-4A51-9BC4-7973D9FE6678}"/>
              </a:ext>
            </a:extLst>
          </p:cNvPr>
          <p:cNvSpPr/>
          <p:nvPr/>
        </p:nvSpPr>
        <p:spPr>
          <a:xfrm>
            <a:off x="6375362" y="3429000"/>
            <a:ext cx="667661"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3" name="Flowchart: Alternate Process 22">
            <a:extLst>
              <a:ext uri="{FF2B5EF4-FFF2-40B4-BE49-F238E27FC236}">
                <a16:creationId xmlns:a16="http://schemas.microsoft.com/office/drawing/2014/main" id="{31ECFB98-689F-422F-9514-728C014F084F}"/>
              </a:ext>
            </a:extLst>
          </p:cNvPr>
          <p:cNvSpPr/>
          <p:nvPr/>
        </p:nvSpPr>
        <p:spPr>
          <a:xfrm>
            <a:off x="7275427" y="3125694"/>
            <a:ext cx="1846732" cy="811804"/>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NLTK Text Pre-Processing</a:t>
            </a:r>
            <a:endParaRPr lang="en-IN"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endParaRPr>
          </a:p>
        </p:txBody>
      </p:sp>
      <p:sp>
        <p:nvSpPr>
          <p:cNvPr id="24" name="Arrow: Left 23">
            <a:extLst>
              <a:ext uri="{FF2B5EF4-FFF2-40B4-BE49-F238E27FC236}">
                <a16:creationId xmlns:a16="http://schemas.microsoft.com/office/drawing/2014/main" id="{D1899990-9647-4B3C-8939-F7CEF367EEF6}"/>
              </a:ext>
            </a:extLst>
          </p:cNvPr>
          <p:cNvSpPr/>
          <p:nvPr/>
        </p:nvSpPr>
        <p:spPr>
          <a:xfrm>
            <a:off x="3351543" y="3310733"/>
            <a:ext cx="634482"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6" name="Arrow: Down 25">
            <a:extLst>
              <a:ext uri="{FF2B5EF4-FFF2-40B4-BE49-F238E27FC236}">
                <a16:creationId xmlns:a16="http://schemas.microsoft.com/office/drawing/2014/main" id="{8698FB53-B832-453A-9B2A-06BBE89FAB57}"/>
              </a:ext>
            </a:extLst>
          </p:cNvPr>
          <p:cNvSpPr/>
          <p:nvPr/>
        </p:nvSpPr>
        <p:spPr>
          <a:xfrm>
            <a:off x="1989960" y="4345798"/>
            <a:ext cx="458236" cy="457843"/>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7" name="Arrow: Down 26">
            <a:extLst>
              <a:ext uri="{FF2B5EF4-FFF2-40B4-BE49-F238E27FC236}">
                <a16:creationId xmlns:a16="http://schemas.microsoft.com/office/drawing/2014/main" id="{BF50AD5F-76F2-454B-A80A-D9FDBCE58ED7}"/>
              </a:ext>
            </a:extLst>
          </p:cNvPr>
          <p:cNvSpPr/>
          <p:nvPr/>
        </p:nvSpPr>
        <p:spPr>
          <a:xfrm>
            <a:off x="8066273" y="2474182"/>
            <a:ext cx="458236" cy="45788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28" name="Flowchart: Alternate Process 27">
            <a:extLst>
              <a:ext uri="{FF2B5EF4-FFF2-40B4-BE49-F238E27FC236}">
                <a16:creationId xmlns:a16="http://schemas.microsoft.com/office/drawing/2014/main" id="{D8B4B1D2-FAFA-4E25-8870-E56EB080A176}"/>
              </a:ext>
            </a:extLst>
          </p:cNvPr>
          <p:cNvSpPr/>
          <p:nvPr/>
        </p:nvSpPr>
        <p:spPr>
          <a:xfrm>
            <a:off x="1420392" y="3089108"/>
            <a:ext cx="1721966" cy="900449"/>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Data Balancing</a:t>
            </a:r>
            <a:endParaRPr lang="en-IN"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endParaRPr>
          </a:p>
        </p:txBody>
      </p:sp>
      <p:sp>
        <p:nvSpPr>
          <p:cNvPr id="29" name="Arrow: Right 28">
            <a:extLst>
              <a:ext uri="{FF2B5EF4-FFF2-40B4-BE49-F238E27FC236}">
                <a16:creationId xmlns:a16="http://schemas.microsoft.com/office/drawing/2014/main" id="{8B6E8DC2-FD43-43BF-A01A-7C281204D5B2}"/>
              </a:ext>
            </a:extLst>
          </p:cNvPr>
          <p:cNvSpPr/>
          <p:nvPr/>
        </p:nvSpPr>
        <p:spPr>
          <a:xfrm>
            <a:off x="6398237" y="5170364"/>
            <a:ext cx="667661" cy="4572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30" name="Flowchart: Alternate Process 29">
            <a:extLst>
              <a:ext uri="{FF2B5EF4-FFF2-40B4-BE49-F238E27FC236}">
                <a16:creationId xmlns:a16="http://schemas.microsoft.com/office/drawing/2014/main" id="{93894349-6E7C-4E61-88B6-9FE6FB216C26}"/>
              </a:ext>
            </a:extLst>
          </p:cNvPr>
          <p:cNvSpPr/>
          <p:nvPr/>
        </p:nvSpPr>
        <p:spPr>
          <a:xfrm>
            <a:off x="1420392" y="4982578"/>
            <a:ext cx="1721967" cy="861774"/>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Model</a:t>
            </a:r>
            <a:r>
              <a:rPr lang="en-US" b="1" dirty="0">
                <a:solidFill>
                  <a:schemeClr val="tx1"/>
                </a:solidFill>
                <a:latin typeface="Century" panose="02040604050505020304" pitchFamily="18" charset="0"/>
                <a:ea typeface="Microsoft Sans Serif" panose="020B0604020202020204" pitchFamily="34" charset="0"/>
                <a:cs typeface="Microsoft Sans Serif" panose="020B0604020202020204" pitchFamily="34" charset="0"/>
              </a:rPr>
              <a:t> </a:t>
            </a: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Building</a:t>
            </a:r>
            <a:endParaRPr lang="en-IN"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endParaRPr>
          </a:p>
        </p:txBody>
      </p:sp>
      <p:sp>
        <p:nvSpPr>
          <p:cNvPr id="20" name="Flowchart: Alternate Process 19">
            <a:extLst>
              <a:ext uri="{FF2B5EF4-FFF2-40B4-BE49-F238E27FC236}">
                <a16:creationId xmlns:a16="http://schemas.microsoft.com/office/drawing/2014/main" id="{95249C89-B121-4BA7-AE38-C2127E8876B5}"/>
              </a:ext>
            </a:extLst>
          </p:cNvPr>
          <p:cNvSpPr/>
          <p:nvPr/>
        </p:nvSpPr>
        <p:spPr>
          <a:xfrm>
            <a:off x="4283644" y="4982578"/>
            <a:ext cx="1850153" cy="900449"/>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Hyper</a:t>
            </a:r>
            <a:r>
              <a:rPr lang="en-US" b="1" dirty="0">
                <a:solidFill>
                  <a:schemeClr val="tx1"/>
                </a:solidFill>
                <a:latin typeface="Century" panose="02040604050505020304" pitchFamily="18" charset="0"/>
                <a:ea typeface="Microsoft Sans Serif" panose="020B0604020202020204" pitchFamily="34" charset="0"/>
                <a:cs typeface="Microsoft Sans Serif" panose="020B0604020202020204" pitchFamily="34" charset="0"/>
              </a:rPr>
              <a:t> </a:t>
            </a: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Parameter Tuning</a:t>
            </a:r>
            <a:endParaRPr lang="en-IN"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endParaRPr>
          </a:p>
        </p:txBody>
      </p:sp>
      <p:sp>
        <p:nvSpPr>
          <p:cNvPr id="36" name="Flowchart: Alternate Process 35">
            <a:extLst>
              <a:ext uri="{FF2B5EF4-FFF2-40B4-BE49-F238E27FC236}">
                <a16:creationId xmlns:a16="http://schemas.microsoft.com/office/drawing/2014/main" id="{C2A17994-C821-4FEA-AC25-A0912A99B415}"/>
              </a:ext>
            </a:extLst>
          </p:cNvPr>
          <p:cNvSpPr/>
          <p:nvPr/>
        </p:nvSpPr>
        <p:spPr>
          <a:xfrm>
            <a:off x="7370314" y="5036048"/>
            <a:ext cx="1850153" cy="754834"/>
          </a:xfrm>
          <a:prstGeom prst="flowChartAlternateProcess">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rPr>
              <a:t>Saving the model </a:t>
            </a:r>
            <a:endParaRPr lang="en-IN" b="1" dirty="0">
              <a:solidFill>
                <a:schemeClr val="bg1"/>
              </a:solidFill>
              <a:latin typeface="Century" panose="02040604050505020304" pitchFamily="18"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3473332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2C930-34CF-43D1-9ACB-49081D8AC37D}"/>
              </a:ext>
            </a:extLst>
          </p:cNvPr>
          <p:cNvSpPr>
            <a:spLocks noGrp="1"/>
          </p:cNvSpPr>
          <p:nvPr>
            <p:ph type="title" idx="4294967295"/>
          </p:nvPr>
        </p:nvSpPr>
        <p:spPr>
          <a:xfrm>
            <a:off x="1184741" y="256522"/>
            <a:ext cx="9601200" cy="1303337"/>
          </a:xfrm>
        </p:spPr>
        <p:txBody>
          <a:bodyPr>
            <a:normAutofit/>
          </a:bodyPr>
          <a:lstStyle/>
          <a:p>
            <a:r>
              <a:rPr lang="en-IN" sz="2700" b="1" i="1" dirty="0">
                <a:ln w="9525">
                  <a:solidFill>
                    <a:schemeClr val="bg1"/>
                  </a:solidFill>
                  <a:prstDash val="solid"/>
                </a:ln>
                <a:solidFill>
                  <a:schemeClr val="tx1"/>
                </a:solidFill>
                <a:latin typeface="Arial" panose="020B0604020202020204" pitchFamily="34" charset="0"/>
                <a:ea typeface="+mn-ea"/>
                <a:cs typeface="Arial" panose="020B0604020202020204" pitchFamily="34" charset="0"/>
              </a:rPr>
              <a:t>Exploratory Data Analysis:</a:t>
            </a:r>
          </a:p>
        </p:txBody>
      </p:sp>
      <p:sp>
        <p:nvSpPr>
          <p:cNvPr id="3" name="Content Placeholder 2">
            <a:extLst>
              <a:ext uri="{FF2B5EF4-FFF2-40B4-BE49-F238E27FC236}">
                <a16:creationId xmlns:a16="http://schemas.microsoft.com/office/drawing/2014/main" id="{0DA235F6-AB62-48B7-8FA5-3EC83967F317}"/>
              </a:ext>
            </a:extLst>
          </p:cNvPr>
          <p:cNvSpPr>
            <a:spLocks noGrp="1"/>
          </p:cNvSpPr>
          <p:nvPr>
            <p:ph idx="4294967295"/>
          </p:nvPr>
        </p:nvSpPr>
        <p:spPr>
          <a:xfrm>
            <a:off x="1084728" y="1437108"/>
            <a:ext cx="9801225" cy="4860925"/>
          </a:xfrm>
          <a:noFill/>
          <a:ln>
            <a:solidFill>
              <a:schemeClr val="bg1"/>
            </a:solidFill>
          </a:ln>
        </p:spPr>
        <p:style>
          <a:lnRef idx="2">
            <a:schemeClr val="accent2"/>
          </a:lnRef>
          <a:fillRef idx="1">
            <a:schemeClr val="lt1"/>
          </a:fillRef>
          <a:effectRef idx="0">
            <a:schemeClr val="accent2"/>
          </a:effectRef>
          <a:fontRef idx="minor">
            <a:schemeClr val="dk1"/>
          </a:fontRef>
        </p:style>
        <p:txBody>
          <a:bodyPr>
            <a:normAutofit fontScale="92500" lnSpcReduction="20000"/>
          </a:bodyPr>
          <a:lstStyle/>
          <a:p>
            <a:pPr marL="342900" lvl="0" indent="-342900">
              <a:lnSpc>
                <a:spcPct val="107000"/>
              </a:lnSpc>
              <a:buFont typeface="Wingdings" panose="05000000000000000000" pitchFamily="2" charset="2"/>
              <a:buChar char=""/>
            </a:pPr>
            <a:r>
              <a:rPr lang="en-IN" sz="2100" dirty="0">
                <a:ln w="9525">
                  <a:solidFill>
                    <a:schemeClr val="bg1"/>
                  </a:solidFill>
                  <a:prstDash val="solid"/>
                </a:ln>
                <a:solidFill>
                  <a:schemeClr val="tx1"/>
                </a:solidFill>
                <a:latin typeface="Arial" panose="020B0604020202020204" pitchFamily="34" charset="0"/>
                <a:cs typeface="Arial" panose="020B0604020202020204" pitchFamily="34" charset="0"/>
              </a:rPr>
              <a:t>Importing necessary libraries and loading dataset as a data frame.</a:t>
            </a:r>
          </a:p>
          <a:p>
            <a:pPr marL="342900" lvl="0" indent="-342900">
              <a:lnSpc>
                <a:spcPct val="107000"/>
              </a:lnSpc>
              <a:buFont typeface="Wingdings" panose="05000000000000000000" pitchFamily="2" charset="2"/>
              <a:buChar char=""/>
            </a:pPr>
            <a:r>
              <a:rPr lang="en-IN" sz="2100" dirty="0">
                <a:ln w="9525">
                  <a:solidFill>
                    <a:schemeClr val="bg1"/>
                  </a:solidFill>
                  <a:prstDash val="solid"/>
                </a:ln>
                <a:solidFill>
                  <a:schemeClr val="tx1"/>
                </a:solidFill>
                <a:latin typeface="Arial" panose="020B0604020202020204" pitchFamily="34" charset="0"/>
                <a:cs typeface="Arial" panose="020B0604020202020204" pitchFamily="34" charset="0"/>
              </a:rPr>
              <a:t>Checked some statistical information like shape, number of unique values present, info, null values, value counts etc.</a:t>
            </a:r>
          </a:p>
          <a:p>
            <a:pPr marL="342900" lvl="0" indent="-342900">
              <a:lnSpc>
                <a:spcPct val="107000"/>
              </a:lnSpc>
              <a:buFont typeface="Wingdings" panose="05000000000000000000" pitchFamily="2" charset="2"/>
              <a:buChar char=""/>
            </a:pPr>
            <a:r>
              <a:rPr lang="en-IN" sz="2100" dirty="0">
                <a:ln w="9525">
                  <a:solidFill>
                    <a:schemeClr val="bg1"/>
                  </a:solidFill>
                  <a:prstDash val="solid"/>
                </a:ln>
                <a:solidFill>
                  <a:schemeClr val="tx1"/>
                </a:solidFill>
                <a:latin typeface="Arial" panose="020B0604020202020204" pitchFamily="34" charset="0"/>
                <a:cs typeface="Arial" panose="020B0604020202020204" pitchFamily="34" charset="0"/>
              </a:rPr>
              <a:t>Checked for null values and I replaced those null values using imputation method. And removed Unnamed: 0.</a:t>
            </a:r>
          </a:p>
          <a:p>
            <a:pPr marL="342900" lvl="0" indent="-342900">
              <a:lnSpc>
                <a:spcPct val="107000"/>
              </a:lnSpc>
              <a:buFont typeface="Wingdings" panose="05000000000000000000" pitchFamily="2" charset="2"/>
              <a:buChar char=""/>
            </a:pPr>
            <a:r>
              <a:rPr lang="en-IN" sz="2100" dirty="0">
                <a:ln w="9525">
                  <a:solidFill>
                    <a:schemeClr val="bg1"/>
                  </a:solidFill>
                  <a:prstDash val="solid"/>
                </a:ln>
                <a:solidFill>
                  <a:schemeClr val="tx1"/>
                </a:solidFill>
                <a:latin typeface="Arial" panose="020B0604020202020204" pitchFamily="34" charset="0"/>
                <a:cs typeface="Arial" panose="020B0604020202020204" pitchFamily="34" charset="0"/>
              </a:rPr>
              <a:t>Visualized each feature using seaborn and matplotlib libraries by plotting distribution plot and wordcloud for each ratings.</a:t>
            </a:r>
          </a:p>
          <a:p>
            <a:pPr marL="342900" lvl="0" indent="-342900">
              <a:lnSpc>
                <a:spcPct val="107000"/>
              </a:lnSpc>
              <a:buFont typeface="Wingdings" panose="05000000000000000000" pitchFamily="2" charset="2"/>
              <a:buChar char=""/>
            </a:pPr>
            <a:r>
              <a:rPr lang="en-IN" sz="2100" dirty="0">
                <a:ln w="9525">
                  <a:solidFill>
                    <a:schemeClr val="bg1"/>
                  </a:solidFill>
                  <a:prstDash val="solid"/>
                </a:ln>
                <a:solidFill>
                  <a:schemeClr val="tx1"/>
                </a:solidFill>
                <a:latin typeface="Arial" panose="020B0604020202020204" pitchFamily="34" charset="0"/>
                <a:cs typeface="Arial" panose="020B0604020202020204" pitchFamily="34" charset="0"/>
              </a:rPr>
              <a:t>Done text pre-processing techniques like Removing Punctuations and other special characters, Splitting the comments into individual words, Removing Stop Words, Stemming and Lemmatization.</a:t>
            </a:r>
          </a:p>
          <a:p>
            <a:pPr marL="342900" lvl="0" indent="-342900">
              <a:lnSpc>
                <a:spcPct val="107000"/>
              </a:lnSpc>
              <a:spcAft>
                <a:spcPts val="800"/>
              </a:spcAft>
              <a:buFont typeface="Wingdings" panose="05000000000000000000" pitchFamily="2" charset="2"/>
              <a:buChar char=""/>
            </a:pPr>
            <a:r>
              <a:rPr lang="en-IN" sz="2100" dirty="0">
                <a:ln w="9525">
                  <a:solidFill>
                    <a:schemeClr val="bg1"/>
                  </a:solidFill>
                  <a:prstDash val="solid"/>
                </a:ln>
                <a:solidFill>
                  <a:schemeClr val="tx1"/>
                </a:solidFill>
                <a:latin typeface="Arial" panose="020B0604020202020204" pitchFamily="34" charset="0"/>
                <a:cs typeface="Arial" panose="020B0604020202020204" pitchFamily="34" charset="0"/>
              </a:rPr>
              <a:t> After getting a cleaned data used TF-IDF vectorizer. It’ll help to transform the text data to feature vector which can be used as input in our  modelling. It is a common algorithm to transform text into numbers. It measures the originality of a word by comparing the frequency of appearance of a word in a document with the number of documents the words appear in. Mathematically, TF-IDF = TF(t*d)*IDF(t,d) </a:t>
            </a:r>
          </a:p>
          <a:p>
            <a:endParaRPr lang="en-IN" dirty="0"/>
          </a:p>
        </p:txBody>
      </p:sp>
    </p:spTree>
    <p:extLst>
      <p:ext uri="{BB962C8B-B14F-4D97-AF65-F5344CB8AC3E}">
        <p14:creationId xmlns:p14="http://schemas.microsoft.com/office/powerpoint/2010/main" val="3904610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docProps/app.xml><?xml version="1.0" encoding="utf-8"?>
<Properties xmlns="http://schemas.openxmlformats.org/officeDocument/2006/extended-properties" xmlns:vt="http://schemas.openxmlformats.org/officeDocument/2006/docPropsVTypes">
  <Template>Organic</Template>
  <TotalTime>1534</TotalTime>
  <Words>1215</Words>
  <Application>Microsoft Office PowerPoint</Application>
  <PresentationFormat>Widescreen</PresentationFormat>
  <Paragraphs>65</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Century</vt:lpstr>
      <vt:lpstr>Garamond</vt:lpstr>
      <vt:lpstr>Wingdings</vt:lpstr>
      <vt:lpstr>Organic</vt:lpstr>
      <vt:lpstr>PowerPoint Presentation</vt:lpstr>
      <vt:lpstr>Agenda: </vt:lpstr>
      <vt:lpstr>OVERVIEW</vt:lpstr>
      <vt:lpstr>Problem Statement:</vt:lpstr>
      <vt:lpstr>Problem Understanding:</vt:lpstr>
      <vt:lpstr>What is RATING PREDICTION?</vt:lpstr>
      <vt:lpstr>Importance of Malignant Comment Classifier</vt:lpstr>
      <vt:lpstr>PowerPoint Presentation</vt:lpstr>
      <vt:lpstr>Exploratory Data Analysis:</vt:lpstr>
      <vt:lpstr>PowerPoint Presentation</vt:lpstr>
      <vt:lpstr>Analysis:</vt:lpstr>
      <vt:lpstr>Model Building</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Meet</dc:creator>
  <cp:lastModifiedBy>Junaid Shaikh</cp:lastModifiedBy>
  <cp:revision>2</cp:revision>
  <dcterms:created xsi:type="dcterms:W3CDTF">2021-12-27T14:34:17Z</dcterms:created>
  <dcterms:modified xsi:type="dcterms:W3CDTF">2021-12-31T14:05:06Z</dcterms:modified>
</cp:coreProperties>
</file>

<file path=docProps/thumbnail.jpeg>
</file>